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 Bradshaw" initials="JB" lastIdx="0" clrIdx="0">
    <p:extLst>
      <p:ext uri="{19B8F6BF-5375-455C-9EA6-DF929625EA0E}">
        <p15:presenceInfo xmlns:p15="http://schemas.microsoft.com/office/powerpoint/2012/main" userId="J Bradsha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B6F"/>
    <a:srgbClr val="ECF5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248B-A38A-4ED9-B344-91D08C0162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C0772CD-70C8-4A43-8497-754E479402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510F77-8EE2-4667-BE8E-93403D115B52}"/>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354BA42E-9DFA-4A7D-9F92-75742BDF05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4BC429-6356-4759-A037-F61112B09A29}"/>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31399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E0EAE-111A-42DA-9345-C414BF90274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1B1727-CA4B-44F4-A96E-8C9745139E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8BD62D-CC9E-40D8-8416-0DF1E6EF70AA}"/>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B32BA5B3-5F75-4A43-AE93-7B7D11183F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A9DEE5-F5D6-4F18-858F-ECCAE39458D6}"/>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392333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E7274D-6C9B-4051-8E64-7E755D267AE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95ACC8-3CDF-4BCE-AB8C-FE438A2C70E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FA2917-9898-4191-B4CA-68698D2D7972}"/>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A0A5F06A-49E2-4BBE-809C-6FCEDAF10A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349856-634F-4EF0-8BD6-6A8BF72D4259}"/>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1017539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622D4-7A3E-4A89-ACED-F3A3ACEA9D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4BD1B2-0923-47F0-A390-5908817E57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84DE8B-7CB0-435F-8252-22D885CF15DD}"/>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11B72C9E-D6AC-46D6-B2DF-7410F1147F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9C6C0F-BA21-4BBD-A6C5-FFAD56036013}"/>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748272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3B46C-C24E-4463-B9C8-9DE5C641E3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E19A01-9904-4A93-938F-35C04090D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A3001F1-0E50-4DC9-A5A1-04385B3C4239}"/>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677E12DE-79AF-45D2-A19F-32D074F928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A76073-E117-4385-A360-9A17962F2745}"/>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136757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ADF32-7BF5-4900-BB24-F188E0AF6E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F264C9-0F3A-4D72-B01A-1FE6F17FBC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06A261-8A88-461C-9129-CBBA193AAEF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82E99E6-0C09-43AF-8ED6-8D5D71194D9A}"/>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6" name="Footer Placeholder 5">
            <a:extLst>
              <a:ext uri="{FF2B5EF4-FFF2-40B4-BE49-F238E27FC236}">
                <a16:creationId xmlns:a16="http://schemas.microsoft.com/office/drawing/2014/main" id="{9AAA1A2C-44DA-4AF0-A119-DF570925BF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B25637-748C-4B90-BBB5-D5ADFB29AE92}"/>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3556967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95656-58DC-43D8-B6B8-C89162A5937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5F73FB-515E-4E20-B2D8-2ED986EEE4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A40763-4689-4622-930F-EB603364E98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577CE41-58BA-43C7-A937-AA69446D77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769C66F-0D4E-41A4-9099-FF35DA563E2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5B2652-71BB-477F-B54D-081B655DF378}"/>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8" name="Footer Placeholder 7">
            <a:extLst>
              <a:ext uri="{FF2B5EF4-FFF2-40B4-BE49-F238E27FC236}">
                <a16:creationId xmlns:a16="http://schemas.microsoft.com/office/drawing/2014/main" id="{70581BA6-A60D-4293-83A6-0091163022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18CD47-F332-4705-A48B-9230A280247E}"/>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251172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0E0E3-C5D8-4701-AD1F-84C4AC6F61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335FCE-6787-4C48-A792-FF7404454727}"/>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4" name="Footer Placeholder 3">
            <a:extLst>
              <a:ext uri="{FF2B5EF4-FFF2-40B4-BE49-F238E27FC236}">
                <a16:creationId xmlns:a16="http://schemas.microsoft.com/office/drawing/2014/main" id="{1A380437-A8E2-4027-837F-E5279F9BF5B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1AF9FB-9620-4FFB-A322-A619DC0A8BE7}"/>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1002459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C08AFD-C566-4799-9AEE-12AD30B9EC16}"/>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3" name="Footer Placeholder 2">
            <a:extLst>
              <a:ext uri="{FF2B5EF4-FFF2-40B4-BE49-F238E27FC236}">
                <a16:creationId xmlns:a16="http://schemas.microsoft.com/office/drawing/2014/main" id="{AB3D83CE-853E-488B-881F-136A2EE60E6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94A3BF6-D687-4FDF-B29D-9CCBA3D22CC1}"/>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325519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E2FDD-1289-4C1E-8FF6-5C43C010E0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145F76C-6978-4D38-A982-B2F88B0E82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1527EC7-2F41-4E77-A7ED-1CDF80F96A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CAF0F9-DEC0-41FA-97F7-EAAA721E17BB}"/>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6" name="Footer Placeholder 5">
            <a:extLst>
              <a:ext uri="{FF2B5EF4-FFF2-40B4-BE49-F238E27FC236}">
                <a16:creationId xmlns:a16="http://schemas.microsoft.com/office/drawing/2014/main" id="{BE805445-FCE1-4770-8A3F-C2145CD474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1E1C16-E7D2-4E5A-888E-ADBD4629C9FB}"/>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244710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AC771-D15A-488F-933A-F9867EFAD8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A5D00D8-BF53-4DBA-A153-564D5BE1A1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4552DF-F8A3-441B-AF2D-E6E53374B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D0776C-9FA9-49E0-8AD3-A6C310F449B0}"/>
              </a:ext>
            </a:extLst>
          </p:cNvPr>
          <p:cNvSpPr>
            <a:spLocks noGrp="1"/>
          </p:cNvSpPr>
          <p:nvPr>
            <p:ph type="dt" sz="half" idx="10"/>
          </p:nvPr>
        </p:nvSpPr>
        <p:spPr/>
        <p:txBody>
          <a:bodyPr/>
          <a:lstStyle/>
          <a:p>
            <a:fld id="{696604A3-03DD-4E10-818C-6A4E85641F55}" type="datetimeFigureOut">
              <a:rPr lang="en-GB" smtClean="0"/>
              <a:t>22/08/2025</a:t>
            </a:fld>
            <a:endParaRPr lang="en-GB"/>
          </a:p>
        </p:txBody>
      </p:sp>
      <p:sp>
        <p:nvSpPr>
          <p:cNvPr id="6" name="Footer Placeholder 5">
            <a:extLst>
              <a:ext uri="{FF2B5EF4-FFF2-40B4-BE49-F238E27FC236}">
                <a16:creationId xmlns:a16="http://schemas.microsoft.com/office/drawing/2014/main" id="{A956E27A-46AE-4B19-B768-50AC10A155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52665A-864E-4803-810B-77BA4A04EAEA}"/>
              </a:ext>
            </a:extLst>
          </p:cNvPr>
          <p:cNvSpPr>
            <a:spLocks noGrp="1"/>
          </p:cNvSpPr>
          <p:nvPr>
            <p:ph type="sldNum" sz="quarter" idx="12"/>
          </p:nvPr>
        </p:nvSpPr>
        <p:spPr/>
        <p:txBody>
          <a:bodyPr/>
          <a:lstStyle/>
          <a:p>
            <a:fld id="{C718F971-EF21-4A2A-A759-664429E58F13}" type="slidenum">
              <a:rPr lang="en-GB" smtClean="0"/>
              <a:t>‹#›</a:t>
            </a:fld>
            <a:endParaRPr lang="en-GB"/>
          </a:p>
        </p:txBody>
      </p:sp>
    </p:spTree>
    <p:extLst>
      <p:ext uri="{BB962C8B-B14F-4D97-AF65-F5344CB8AC3E}">
        <p14:creationId xmlns:p14="http://schemas.microsoft.com/office/powerpoint/2010/main" val="267032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BC0BD0-37CC-421C-89EB-29FBA960E2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FEC117-4367-4D68-A0C1-469548422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02FFB9-40E5-4563-89C7-AD916A42C8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604A3-03DD-4E10-818C-6A4E85641F55}" type="datetimeFigureOut">
              <a:rPr lang="en-GB" smtClean="0"/>
              <a:t>22/08/2025</a:t>
            </a:fld>
            <a:endParaRPr lang="en-GB"/>
          </a:p>
        </p:txBody>
      </p:sp>
      <p:sp>
        <p:nvSpPr>
          <p:cNvPr id="5" name="Footer Placeholder 4">
            <a:extLst>
              <a:ext uri="{FF2B5EF4-FFF2-40B4-BE49-F238E27FC236}">
                <a16:creationId xmlns:a16="http://schemas.microsoft.com/office/drawing/2014/main" id="{7648EBEB-AD7F-4498-A092-AF0D064358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5B3927-C45A-4520-8C0D-9984FF382D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8F971-EF21-4A2A-A759-664429E58F13}" type="slidenum">
              <a:rPr lang="en-GB" smtClean="0"/>
              <a:t>‹#›</a:t>
            </a:fld>
            <a:endParaRPr lang="en-GB"/>
          </a:p>
        </p:txBody>
      </p:sp>
    </p:spTree>
    <p:extLst>
      <p:ext uri="{BB962C8B-B14F-4D97-AF65-F5344CB8AC3E}">
        <p14:creationId xmlns:p14="http://schemas.microsoft.com/office/powerpoint/2010/main" val="140680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EB6F"/>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A61D9AC-E17D-4F69-BCAF-1D8E1BAF5994}"/>
              </a:ext>
            </a:extLst>
          </p:cNvPr>
          <p:cNvPicPr>
            <a:picLocks noChangeAspect="1"/>
          </p:cNvPicPr>
          <p:nvPr/>
        </p:nvPicPr>
        <p:blipFill>
          <a:blip r:embed="rId2"/>
          <a:stretch>
            <a:fillRect/>
          </a:stretch>
        </p:blipFill>
        <p:spPr>
          <a:xfrm>
            <a:off x="3840770" y="263951"/>
            <a:ext cx="4277044" cy="5041755"/>
          </a:xfrm>
          <a:prstGeom prst="rect">
            <a:avLst/>
          </a:prstGeom>
        </p:spPr>
      </p:pic>
      <p:sp>
        <p:nvSpPr>
          <p:cNvPr id="9" name="TextBox 8">
            <a:extLst>
              <a:ext uri="{FF2B5EF4-FFF2-40B4-BE49-F238E27FC236}">
                <a16:creationId xmlns:a16="http://schemas.microsoft.com/office/drawing/2014/main" id="{750E4B50-6DD8-48FB-8CFC-25121909DA3A}"/>
              </a:ext>
            </a:extLst>
          </p:cNvPr>
          <p:cNvSpPr txBox="1"/>
          <p:nvPr/>
        </p:nvSpPr>
        <p:spPr>
          <a:xfrm>
            <a:off x="3540867" y="4035117"/>
            <a:ext cx="4876849" cy="954107"/>
          </a:xfrm>
          <a:prstGeom prst="rect">
            <a:avLst/>
          </a:prstGeom>
          <a:solidFill>
            <a:schemeClr val="bg1"/>
          </a:solidFill>
          <a:ln w="38100">
            <a:solidFill>
              <a:schemeClr val="tx1"/>
            </a:solidFill>
          </a:ln>
        </p:spPr>
        <p:txBody>
          <a:bodyPr wrap="square" rtlCol="0">
            <a:spAutoFit/>
          </a:bodyPr>
          <a:lstStyle/>
          <a:p>
            <a:pPr algn="ctr"/>
            <a:r>
              <a:rPr lang="en-US" sz="1400" dirty="0">
                <a:latin typeface="Letter-join Print Plus 1" panose="02000805000000020003" pitchFamily="50" charset="0"/>
              </a:rPr>
              <a:t>Our topic in the Hedgehog class this half term is ‘Let’s explore’ It teaches children about the environments that they share with others, including their homes, school and places in the local community.</a:t>
            </a:r>
          </a:p>
        </p:txBody>
      </p:sp>
      <p:sp>
        <p:nvSpPr>
          <p:cNvPr id="21" name="TextBox 20">
            <a:extLst>
              <a:ext uri="{FF2B5EF4-FFF2-40B4-BE49-F238E27FC236}">
                <a16:creationId xmlns:a16="http://schemas.microsoft.com/office/drawing/2014/main" id="{A13DEC5A-F30D-491A-9624-B6EC8D53C553}"/>
              </a:ext>
            </a:extLst>
          </p:cNvPr>
          <p:cNvSpPr txBox="1"/>
          <p:nvPr/>
        </p:nvSpPr>
        <p:spPr>
          <a:xfrm>
            <a:off x="348792" y="263951"/>
            <a:ext cx="2856321" cy="1015663"/>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Personal, Social and Emotional Development</a:t>
            </a:r>
          </a:p>
          <a:p>
            <a:pPr algn="ctr"/>
            <a:r>
              <a:rPr lang="en-GB" sz="1000" dirty="0">
                <a:latin typeface="Letter-join Print Plus 1" panose="02000805000000020003" pitchFamily="50" charset="0"/>
              </a:rPr>
              <a:t>This half term we will think about what is special about ourselves and others in our class as well as how we can play and work well together. We will talk about what we want to learn and set ourselves goals. </a:t>
            </a:r>
          </a:p>
        </p:txBody>
      </p:sp>
      <p:sp>
        <p:nvSpPr>
          <p:cNvPr id="22" name="TextBox 21">
            <a:extLst>
              <a:ext uri="{FF2B5EF4-FFF2-40B4-BE49-F238E27FC236}">
                <a16:creationId xmlns:a16="http://schemas.microsoft.com/office/drawing/2014/main" id="{31BB5F85-A077-41AC-84AC-2068A9AEB3D0}"/>
              </a:ext>
            </a:extLst>
          </p:cNvPr>
          <p:cNvSpPr txBox="1"/>
          <p:nvPr/>
        </p:nvSpPr>
        <p:spPr>
          <a:xfrm>
            <a:off x="348792" y="1709330"/>
            <a:ext cx="2856321" cy="1169551"/>
          </a:xfrm>
          <a:prstGeom prst="rect">
            <a:avLst/>
          </a:prstGeom>
          <a:solidFill>
            <a:schemeClr val="bg1"/>
          </a:solidFill>
          <a:ln w="38100">
            <a:solidFill>
              <a:schemeClr val="tx1"/>
            </a:solidFill>
          </a:ln>
        </p:spPr>
        <p:txBody>
          <a:bodyPr wrap="square" rtlCol="0">
            <a:spAutoFit/>
          </a:bodyPr>
          <a:lstStyle/>
          <a:p>
            <a:pPr algn="ctr"/>
            <a:r>
              <a:rPr lang="en-US" sz="1000" b="1" u="sng" dirty="0">
                <a:latin typeface="Letter-join Print Plus 1" panose="02000805000000020003" pitchFamily="50" charset="0"/>
              </a:rPr>
              <a:t>Physical Development </a:t>
            </a:r>
          </a:p>
          <a:p>
            <a:pPr algn="ctr"/>
            <a:r>
              <a:rPr lang="en-US" sz="1000" dirty="0">
                <a:latin typeface="Letter-join Print Plus 1" panose="02000805000000020003" pitchFamily="50" charset="0"/>
              </a:rPr>
              <a:t>In our PE lesson every Friday with </a:t>
            </a:r>
            <a:r>
              <a:rPr lang="en-US" sz="1000" dirty="0" err="1">
                <a:latin typeface="Letter-join Print Plus 1" panose="02000805000000020003" pitchFamily="50" charset="0"/>
              </a:rPr>
              <a:t>Mr</a:t>
            </a:r>
            <a:r>
              <a:rPr lang="en-US" sz="1000" dirty="0">
                <a:latin typeface="Letter-join Print Plus 1" panose="02000805000000020003" pitchFamily="50" charset="0"/>
              </a:rPr>
              <a:t> Slaney we will be developing our agility, balance and co-ordination through a Multi Skills program. Please ensure your child has their PE kit in school with appropriate footwear as sessions will be outside weather permitting. </a:t>
            </a:r>
          </a:p>
        </p:txBody>
      </p:sp>
      <p:sp>
        <p:nvSpPr>
          <p:cNvPr id="23" name="TextBox 22">
            <a:extLst>
              <a:ext uri="{FF2B5EF4-FFF2-40B4-BE49-F238E27FC236}">
                <a16:creationId xmlns:a16="http://schemas.microsoft.com/office/drawing/2014/main" id="{0980CD13-83C7-4362-B791-72CA96CEDE07}"/>
              </a:ext>
            </a:extLst>
          </p:cNvPr>
          <p:cNvSpPr txBox="1"/>
          <p:nvPr/>
        </p:nvSpPr>
        <p:spPr>
          <a:xfrm>
            <a:off x="8753475" y="3429000"/>
            <a:ext cx="3228975" cy="1631216"/>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Expressive Arts and Design</a:t>
            </a:r>
          </a:p>
          <a:p>
            <a:pPr algn="ctr"/>
            <a:r>
              <a:rPr lang="en-GB" sz="1000" dirty="0">
                <a:latin typeface="Letter-join Print Plus 1" panose="02000805000000020003" pitchFamily="50" charset="0"/>
              </a:rPr>
              <a:t>We will think about the buildings in our local environment as well as our own homes by describing their features and functions. We will then use a selection of construction materials, both small and large, to create dens, houses and other buildings.   </a:t>
            </a:r>
          </a:p>
          <a:p>
            <a:pPr algn="ctr"/>
            <a:r>
              <a:rPr lang="en-GB" sz="1000" dirty="0">
                <a:latin typeface="Letter-join Print Plus 1" panose="02000805000000020003" pitchFamily="50" charset="0"/>
              </a:rPr>
              <a:t>During our music sessions we will explore a range of musical instruments to help us retell the Story ‘We’re going on a bear hunt’ We will also learn lots of new songs and rhymes during our daily singing sessions  </a:t>
            </a:r>
          </a:p>
        </p:txBody>
      </p:sp>
      <p:sp>
        <p:nvSpPr>
          <p:cNvPr id="24" name="TextBox 23">
            <a:extLst>
              <a:ext uri="{FF2B5EF4-FFF2-40B4-BE49-F238E27FC236}">
                <a16:creationId xmlns:a16="http://schemas.microsoft.com/office/drawing/2014/main" id="{0C813DB6-DE4F-4362-BC06-3244102CDCB6}"/>
              </a:ext>
            </a:extLst>
          </p:cNvPr>
          <p:cNvSpPr txBox="1"/>
          <p:nvPr/>
        </p:nvSpPr>
        <p:spPr>
          <a:xfrm>
            <a:off x="8050660" y="5548411"/>
            <a:ext cx="2856321" cy="1015663"/>
          </a:xfrm>
          <a:prstGeom prst="rect">
            <a:avLst/>
          </a:prstGeom>
          <a:solidFill>
            <a:schemeClr val="bg1"/>
          </a:solidFill>
          <a:ln w="38100">
            <a:solidFill>
              <a:schemeClr val="tx1"/>
            </a:solidFill>
          </a:ln>
        </p:spPr>
        <p:txBody>
          <a:bodyPr wrap="square" rtlCol="0">
            <a:spAutoFit/>
          </a:bodyPr>
          <a:lstStyle/>
          <a:p>
            <a:pPr algn="ctr"/>
            <a:r>
              <a:rPr lang="en-US" sz="1000" b="1" u="sng" dirty="0">
                <a:latin typeface="Letter-join Print Plus 1" panose="02000805000000020003" pitchFamily="50" charset="0"/>
              </a:rPr>
              <a:t>Forest school</a:t>
            </a:r>
          </a:p>
          <a:p>
            <a:pPr algn="ctr"/>
            <a:r>
              <a:rPr lang="en-US" sz="1000" dirty="0">
                <a:latin typeface="Letter-join Print Plus 1" panose="02000805000000020003" pitchFamily="50" charset="0"/>
              </a:rPr>
              <a:t>During our regular Friday afternoon forest school session we will be exploring our wonderful forest school area, using the natural materials we find to make faces and make dens for our teddies.  </a:t>
            </a:r>
            <a:endParaRPr lang="en-GB" sz="1000" dirty="0">
              <a:latin typeface="Letter-join Print Plus 1" panose="02000805000000020003" pitchFamily="50" charset="0"/>
            </a:endParaRPr>
          </a:p>
        </p:txBody>
      </p:sp>
      <p:sp>
        <p:nvSpPr>
          <p:cNvPr id="25" name="TextBox 24">
            <a:extLst>
              <a:ext uri="{FF2B5EF4-FFF2-40B4-BE49-F238E27FC236}">
                <a16:creationId xmlns:a16="http://schemas.microsoft.com/office/drawing/2014/main" id="{4A50D224-A3E2-48E7-8C06-727FABD5819C}"/>
              </a:ext>
            </a:extLst>
          </p:cNvPr>
          <p:cNvSpPr txBox="1"/>
          <p:nvPr/>
        </p:nvSpPr>
        <p:spPr>
          <a:xfrm>
            <a:off x="8753474" y="230649"/>
            <a:ext cx="3228975" cy="2862322"/>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Literacy</a:t>
            </a:r>
          </a:p>
          <a:p>
            <a:pPr algn="ctr"/>
            <a:r>
              <a:rPr lang="en-US" sz="1000" dirty="0">
                <a:latin typeface="Letter-join Print Plus 1" panose="02000805000000020003" pitchFamily="50" charset="0"/>
              </a:rPr>
              <a:t>In our phonics lessons we will begin to learn the Phase 2 sounds in the Little </a:t>
            </a:r>
            <a:r>
              <a:rPr lang="en-US" sz="1000" dirty="0" err="1">
                <a:latin typeface="Letter-join Print Plus 1" panose="02000805000000020003" pitchFamily="50" charset="0"/>
              </a:rPr>
              <a:t>Wandle</a:t>
            </a:r>
            <a:r>
              <a:rPr lang="en-US" sz="1000" dirty="0">
                <a:latin typeface="Letter-join Print Plus 1" panose="02000805000000020003" pitchFamily="50" charset="0"/>
              </a:rPr>
              <a:t> phonics scheme. We will learn that letters make sounds and that we can blend the sounds together to read words.. During our mark making and writing sessions we will talk about what our writing says and begin to write some our newly learnt sounds. We will also be practicing to write our name and how to form lowercase letters correctly.</a:t>
            </a:r>
          </a:p>
          <a:p>
            <a:pPr algn="ctr"/>
            <a:r>
              <a:rPr lang="en-US" sz="1000" dirty="0">
                <a:latin typeface="Letter-join Print Plus 1" panose="02000805000000020003" pitchFamily="50" charset="0"/>
              </a:rPr>
              <a:t>In reading we will also be following the Little </a:t>
            </a:r>
            <a:r>
              <a:rPr lang="en-US" sz="1000" dirty="0" err="1">
                <a:latin typeface="Letter-join Print Plus 1" panose="02000805000000020003" pitchFamily="50" charset="0"/>
              </a:rPr>
              <a:t>Wandle</a:t>
            </a:r>
            <a:r>
              <a:rPr lang="en-US" sz="1000" dirty="0">
                <a:latin typeface="Letter-join Print Plus 1" panose="02000805000000020003" pitchFamily="50" charset="0"/>
              </a:rPr>
              <a:t> scheme to deliver daily group reading sessions, starting with wordless books which we will send home for your child to share with you.</a:t>
            </a:r>
          </a:p>
          <a:p>
            <a:pPr algn="ctr"/>
            <a:r>
              <a:rPr lang="en-US" sz="1000" dirty="0">
                <a:latin typeface="Letter-join Print Plus 1" panose="02000805000000020003" pitchFamily="50" charset="0"/>
              </a:rPr>
              <a:t>During our daily story time sessions and literacy inputs we will read a range of books including ’We’re going on a bear hunt’ ‘Harold and the purple crayon’ and ‘Where the wild things are’ </a:t>
            </a:r>
          </a:p>
        </p:txBody>
      </p:sp>
      <p:sp>
        <p:nvSpPr>
          <p:cNvPr id="26" name="TextBox 25">
            <a:extLst>
              <a:ext uri="{FF2B5EF4-FFF2-40B4-BE49-F238E27FC236}">
                <a16:creationId xmlns:a16="http://schemas.microsoft.com/office/drawing/2014/main" id="{F3E78BC1-F392-48FB-BE47-B2D10F766068}"/>
              </a:ext>
            </a:extLst>
          </p:cNvPr>
          <p:cNvSpPr txBox="1"/>
          <p:nvPr/>
        </p:nvSpPr>
        <p:spPr>
          <a:xfrm>
            <a:off x="348792" y="3296453"/>
            <a:ext cx="2856321" cy="1477328"/>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Mathematics</a:t>
            </a:r>
          </a:p>
          <a:p>
            <a:pPr algn="ctr"/>
            <a:r>
              <a:rPr lang="en-GB" sz="1000" dirty="0">
                <a:latin typeface="Letter-join Print Plus 1" panose="02000805000000020003" pitchFamily="50" charset="0"/>
              </a:rPr>
              <a:t>This half term we will focus on c</a:t>
            </a:r>
            <a:r>
              <a:rPr lang="en-US" sz="1000" dirty="0">
                <a:latin typeface="Letter-join Print Plus 1" panose="02000805000000020003" pitchFamily="50" charset="0"/>
              </a:rPr>
              <a:t>comparing two small groups of up to five objects,</a:t>
            </a:r>
          </a:p>
          <a:p>
            <a:pPr algn="ctr"/>
            <a:r>
              <a:rPr lang="en-US" sz="1000" dirty="0">
                <a:latin typeface="Letter-join Print Plus 1" panose="02000805000000020003" pitchFamily="50" charset="0"/>
              </a:rPr>
              <a:t>saying when there are the same number of objects in each group</a:t>
            </a:r>
            <a:r>
              <a:rPr lang="en-GB" sz="1000" dirty="0">
                <a:latin typeface="Letter-join Print Plus 1" panose="02000805000000020003" pitchFamily="50" charset="0"/>
              </a:rPr>
              <a:t> We will match sort and compare objects based on size, capacity and mass. We will also develop our counting skills through songs and the use of real life objects in our everyday play</a:t>
            </a:r>
          </a:p>
        </p:txBody>
      </p:sp>
      <p:sp>
        <p:nvSpPr>
          <p:cNvPr id="27" name="TextBox 26">
            <a:extLst>
              <a:ext uri="{FF2B5EF4-FFF2-40B4-BE49-F238E27FC236}">
                <a16:creationId xmlns:a16="http://schemas.microsoft.com/office/drawing/2014/main" id="{5D317185-18FD-4101-98A9-3F6F7A2D37C6}"/>
              </a:ext>
            </a:extLst>
          </p:cNvPr>
          <p:cNvSpPr txBox="1"/>
          <p:nvPr/>
        </p:nvSpPr>
        <p:spPr>
          <a:xfrm>
            <a:off x="4316432" y="5732275"/>
            <a:ext cx="2856321" cy="861774"/>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R.E.</a:t>
            </a:r>
          </a:p>
          <a:p>
            <a:pPr algn="ctr"/>
            <a:r>
              <a:rPr lang="en-GB" sz="1000" dirty="0">
                <a:latin typeface="Letter-join Print Plus 1" panose="02000805000000020003" pitchFamily="50" charset="0"/>
              </a:rPr>
              <a:t>Our big question in RE this half term is ‘Where do we belong?’. To help us think about this we will look at which groups some religious people belong to.</a:t>
            </a:r>
          </a:p>
        </p:txBody>
      </p:sp>
      <p:sp>
        <p:nvSpPr>
          <p:cNvPr id="28" name="TextBox 27">
            <a:extLst>
              <a:ext uri="{FF2B5EF4-FFF2-40B4-BE49-F238E27FC236}">
                <a16:creationId xmlns:a16="http://schemas.microsoft.com/office/drawing/2014/main" id="{7236AD63-39C2-4D44-A978-D4947FAC0B20}"/>
              </a:ext>
            </a:extLst>
          </p:cNvPr>
          <p:cNvSpPr txBox="1"/>
          <p:nvPr/>
        </p:nvSpPr>
        <p:spPr>
          <a:xfrm>
            <a:off x="209550" y="5191353"/>
            <a:ext cx="3228975" cy="1477328"/>
          </a:xfrm>
          <a:prstGeom prst="rect">
            <a:avLst/>
          </a:prstGeom>
          <a:solidFill>
            <a:schemeClr val="bg1"/>
          </a:solidFill>
          <a:ln w="38100">
            <a:solidFill>
              <a:schemeClr val="tx1"/>
            </a:solidFill>
          </a:ln>
        </p:spPr>
        <p:txBody>
          <a:bodyPr wrap="square" rtlCol="0">
            <a:spAutoFit/>
          </a:bodyPr>
          <a:lstStyle/>
          <a:p>
            <a:pPr algn="ctr"/>
            <a:r>
              <a:rPr lang="en-GB" sz="1000" b="1" u="sng" dirty="0">
                <a:latin typeface="Letter-join Print Plus 1" panose="02000805000000020003" pitchFamily="50" charset="0"/>
              </a:rPr>
              <a:t>Understanding the World</a:t>
            </a:r>
          </a:p>
          <a:p>
            <a:pPr algn="ctr"/>
            <a:r>
              <a:rPr lang="en-GB" sz="1000" dirty="0">
                <a:latin typeface="Letter-join Print Plus 1" panose="02000805000000020003" pitchFamily="50" charset="0"/>
              </a:rPr>
              <a:t>Over the coming weeks we will explore our school community as well as the local community. We will go on a walk around the village and talk about what we see.. We will explore maps by creating our own and follow them when we are out exploring. Towards the end of the half term we will look at the changing season and signs of Autumn as we prepare for our Harvest service at the local church.  </a:t>
            </a:r>
            <a:r>
              <a:rPr lang="en-GB" sz="1000" b="1" u="sng" dirty="0">
                <a:latin typeface="Letter-join Print Plus 1" panose="02000805000000020003" pitchFamily="50" charset="0"/>
              </a:rPr>
              <a:t> </a:t>
            </a:r>
          </a:p>
        </p:txBody>
      </p:sp>
    </p:spTree>
    <p:extLst>
      <p:ext uri="{BB962C8B-B14F-4D97-AF65-F5344CB8AC3E}">
        <p14:creationId xmlns:p14="http://schemas.microsoft.com/office/powerpoint/2010/main" val="32092577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4267</TotalTime>
  <Words>605</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Print Plus 1</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Bradshaw</dc:creator>
  <cp:lastModifiedBy>J Bradshaw</cp:lastModifiedBy>
  <cp:revision>19</cp:revision>
  <dcterms:created xsi:type="dcterms:W3CDTF">2024-08-26T06:22:21Z</dcterms:created>
  <dcterms:modified xsi:type="dcterms:W3CDTF">2025-08-22T07:01:27Z</dcterms:modified>
</cp:coreProperties>
</file>