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5208" autoAdjust="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07D2CF2-D67E-4ED9-967E-CA4D1780537D}" type="datetimeFigureOut">
              <a:rPr lang="en-GB" smtClean="0"/>
              <a:t>20/02/2026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2635110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07D2CF2-D67E-4ED9-967E-CA4D1780537D}" type="datetimeFigureOut">
              <a:rPr lang="en-GB" smtClean="0"/>
              <a:t>20/02/2026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238312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07D2CF2-D67E-4ED9-967E-CA4D1780537D}" type="datetimeFigureOut">
              <a:rPr lang="en-GB" smtClean="0"/>
              <a:t>20/02/2026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304776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07D2CF2-D67E-4ED9-967E-CA4D1780537D}" type="datetimeFigureOut">
              <a:rPr lang="en-GB" smtClean="0"/>
              <a:t>20/02/2026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3634979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7D2CF2-D67E-4ED9-967E-CA4D1780537D}" type="datetimeFigureOut">
              <a:rPr lang="en-GB" smtClean="0"/>
              <a:t>20/02/2026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807732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07D2CF2-D67E-4ED9-967E-CA4D1780537D}" type="datetimeFigureOut">
              <a:rPr lang="en-GB" smtClean="0"/>
              <a:t>20/02/2026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2790889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07D2CF2-D67E-4ED9-967E-CA4D1780537D}" type="datetimeFigureOut">
              <a:rPr lang="en-GB" smtClean="0"/>
              <a:t>20/02/2026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243545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07D2CF2-D67E-4ED9-967E-CA4D1780537D}" type="datetimeFigureOut">
              <a:rPr lang="en-GB" smtClean="0"/>
              <a:t>20/02/2026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4282175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7D2CF2-D67E-4ED9-967E-CA4D1780537D}" type="datetimeFigureOut">
              <a:rPr lang="en-GB" smtClean="0"/>
              <a:t>20/02/2026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206182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07D2CF2-D67E-4ED9-967E-CA4D1780537D}" type="datetimeFigureOut">
              <a:rPr lang="en-GB" smtClean="0"/>
              <a:t>20/02/2026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4026226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07D2CF2-D67E-4ED9-967E-CA4D1780537D}" type="datetimeFigureOut">
              <a:rPr lang="en-GB" smtClean="0"/>
              <a:t>20/02/2026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926B8A-0EB8-4E36-8BD6-760F1B810A6E}" type="slidenum">
              <a:rPr lang="en-GB" smtClean="0"/>
              <a:t>‹#›</a:t>
            </a:fld>
            <a:endParaRPr lang="en-GB"/>
          </a:p>
        </p:txBody>
      </p:sp>
    </p:spTree>
    <p:extLst>
      <p:ext uri="{BB962C8B-B14F-4D97-AF65-F5344CB8AC3E}">
        <p14:creationId xmlns:p14="http://schemas.microsoft.com/office/powerpoint/2010/main" val="2165678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7D2CF2-D67E-4ED9-967E-CA4D1780537D}" type="datetimeFigureOut">
              <a:rPr lang="en-GB" smtClean="0"/>
              <a:t>20/02/2026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926B8A-0EB8-4E36-8BD6-760F1B810A6E}" type="slidenum">
              <a:rPr lang="en-GB" smtClean="0"/>
              <a:t>‹#›</a:t>
            </a:fld>
            <a:endParaRPr lang="en-GB"/>
          </a:p>
        </p:txBody>
      </p:sp>
    </p:spTree>
    <p:extLst>
      <p:ext uri="{BB962C8B-B14F-4D97-AF65-F5344CB8AC3E}">
        <p14:creationId xmlns:p14="http://schemas.microsoft.com/office/powerpoint/2010/main" val="2733498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FF66"/>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5DEE63F-4522-4838-B115-60E5E922223C}"/>
              </a:ext>
            </a:extLst>
          </p:cNvPr>
          <p:cNvPicPr>
            <a:picLocks noChangeAspect="1"/>
          </p:cNvPicPr>
          <p:nvPr/>
        </p:nvPicPr>
        <p:blipFill>
          <a:blip r:embed="rId2"/>
          <a:stretch>
            <a:fillRect/>
          </a:stretch>
        </p:blipFill>
        <p:spPr>
          <a:xfrm>
            <a:off x="3726570" y="101619"/>
            <a:ext cx="4927181" cy="6654762"/>
          </a:xfrm>
          <a:prstGeom prst="rect">
            <a:avLst/>
          </a:prstGeom>
        </p:spPr>
      </p:pic>
      <p:sp>
        <p:nvSpPr>
          <p:cNvPr id="5" name="TextBox 4"/>
          <p:cNvSpPr txBox="1"/>
          <p:nvPr/>
        </p:nvSpPr>
        <p:spPr>
          <a:xfrm>
            <a:off x="3160388" y="2161253"/>
            <a:ext cx="6174794" cy="954107"/>
          </a:xfrm>
          <a:prstGeom prst="rect">
            <a:avLst/>
          </a:prstGeom>
          <a:solidFill>
            <a:schemeClr val="bg1"/>
          </a:solidFill>
          <a:ln w="57150">
            <a:solidFill>
              <a:schemeClr val="accent6">
                <a:lumMod val="50000"/>
              </a:schemeClr>
            </a:solidFill>
          </a:ln>
        </p:spPr>
        <p:txBody>
          <a:bodyPr wrap="square" rtlCol="0">
            <a:spAutoFit/>
          </a:bodyPr>
          <a:lstStyle/>
          <a:p>
            <a:pPr algn="ctr"/>
            <a:r>
              <a:rPr lang="en-US" sz="1400" b="1" dirty="0">
                <a:latin typeface="Letter-join Print Plus 1" panose="02000805000000020003" pitchFamily="50" charset="0"/>
              </a:rPr>
              <a:t>Our topic in Hedgehogs Class for this half term is ‘Ready, Steady, Grow’. During this topic we will learn about food and farming and explore themes, including where food comes from, what plants and animals need to grow and survive and what constitutes a healthy lifestyle.</a:t>
            </a:r>
            <a:endParaRPr lang="en-GB" sz="1400" b="1" dirty="0">
              <a:latin typeface="Letter-join Print Plus 1" panose="02000805000000020003" pitchFamily="50" charset="0"/>
            </a:endParaRPr>
          </a:p>
        </p:txBody>
      </p:sp>
      <p:sp>
        <p:nvSpPr>
          <p:cNvPr id="7" name="TextBox 6"/>
          <p:cNvSpPr txBox="1"/>
          <p:nvPr/>
        </p:nvSpPr>
        <p:spPr>
          <a:xfrm>
            <a:off x="371696" y="3272632"/>
            <a:ext cx="3077597" cy="1692771"/>
          </a:xfrm>
          <a:prstGeom prst="rect">
            <a:avLst/>
          </a:prstGeom>
          <a:solidFill>
            <a:schemeClr val="bg1"/>
          </a:solidFill>
          <a:ln w="57150">
            <a:solidFill>
              <a:schemeClr val="accent6">
                <a:lumMod val="50000"/>
              </a:schemeClr>
            </a:solidFill>
          </a:ln>
        </p:spPr>
        <p:txBody>
          <a:bodyPr wrap="square" rtlCol="0">
            <a:spAutoFit/>
          </a:bodyPr>
          <a:lstStyle/>
          <a:p>
            <a:pPr algn="ctr"/>
            <a:r>
              <a:rPr lang="en-US" sz="1300" b="1" u="sng" dirty="0">
                <a:latin typeface="Letter-join Print Plus 1" panose="02000805000000020003" pitchFamily="50" charset="0"/>
              </a:rPr>
              <a:t>Understanding the World</a:t>
            </a:r>
          </a:p>
          <a:p>
            <a:pPr algn="ctr"/>
            <a:r>
              <a:rPr lang="en-US" sz="1300" dirty="0">
                <a:latin typeface="Letter-join Print Plus 1" panose="02000805000000020003" pitchFamily="50" charset="0"/>
              </a:rPr>
              <a:t>Over the coming weeks we will be sowing vegetable and plant seeds and taking care of them as they grow. We will also be</a:t>
            </a:r>
            <a:endParaRPr lang="en-US" sz="1300" b="1" u="sng" dirty="0">
              <a:latin typeface="Letter-join Print Plus 1" panose="02000805000000020003" pitchFamily="50" charset="0"/>
            </a:endParaRPr>
          </a:p>
          <a:p>
            <a:pPr algn="ctr"/>
            <a:r>
              <a:rPr lang="en-US" sz="1300" dirty="0">
                <a:latin typeface="Letter-join Print Plus 1" panose="02000805000000020003" pitchFamily="50" charset="0"/>
              </a:rPr>
              <a:t> thinking about where our food comes from, what it looks, tastes and smells like. </a:t>
            </a:r>
            <a:endParaRPr lang="en-GB" sz="1300" dirty="0">
              <a:latin typeface="Letter-join Print Plus 1" panose="02000805000000020003" pitchFamily="50" charset="0"/>
            </a:endParaRPr>
          </a:p>
        </p:txBody>
      </p:sp>
      <p:sp>
        <p:nvSpPr>
          <p:cNvPr id="8" name="TextBox 7"/>
          <p:cNvSpPr txBox="1"/>
          <p:nvPr/>
        </p:nvSpPr>
        <p:spPr>
          <a:xfrm>
            <a:off x="9160951" y="222909"/>
            <a:ext cx="2889990" cy="692497"/>
          </a:xfrm>
          <a:prstGeom prst="rect">
            <a:avLst/>
          </a:prstGeom>
          <a:solidFill>
            <a:schemeClr val="bg1"/>
          </a:solidFill>
          <a:ln w="57150">
            <a:solidFill>
              <a:schemeClr val="accent6">
                <a:lumMod val="50000"/>
              </a:schemeClr>
            </a:solidFill>
          </a:ln>
        </p:spPr>
        <p:txBody>
          <a:bodyPr wrap="square" rtlCol="0">
            <a:spAutoFit/>
          </a:bodyPr>
          <a:lstStyle/>
          <a:p>
            <a:pPr algn="ctr"/>
            <a:r>
              <a:rPr lang="en-US" sz="1300" b="1" u="sng" dirty="0">
                <a:latin typeface="Letter-join Print Plus 1" panose="02000805000000020003" pitchFamily="50" charset="0"/>
              </a:rPr>
              <a:t>Physical Development </a:t>
            </a:r>
          </a:p>
          <a:p>
            <a:r>
              <a:rPr lang="en-US" sz="1300" dirty="0">
                <a:latin typeface="Letter-join Print Plus 1" panose="02000805000000020003" pitchFamily="50" charset="0"/>
              </a:rPr>
              <a:t>In our PE lesson every Friday </a:t>
            </a:r>
            <a:r>
              <a:rPr lang="en-US" sz="1300" dirty="0" err="1">
                <a:latin typeface="Letter-join Print Plus 1" panose="02000805000000020003" pitchFamily="50" charset="0"/>
              </a:rPr>
              <a:t>Mr</a:t>
            </a:r>
            <a:r>
              <a:rPr lang="en-US" sz="1300" dirty="0">
                <a:latin typeface="Letter-join Print Plus 1" panose="02000805000000020003" pitchFamily="50" charset="0"/>
              </a:rPr>
              <a:t> Slaney we will be focusing on dance. </a:t>
            </a:r>
            <a:endParaRPr lang="en-GB" sz="1300" dirty="0">
              <a:latin typeface="Letter-join Print Plus 1" panose="02000805000000020003" pitchFamily="50" charset="0"/>
            </a:endParaRPr>
          </a:p>
        </p:txBody>
      </p:sp>
      <p:sp>
        <p:nvSpPr>
          <p:cNvPr id="9" name="TextBox 8"/>
          <p:cNvSpPr txBox="1"/>
          <p:nvPr/>
        </p:nvSpPr>
        <p:spPr>
          <a:xfrm>
            <a:off x="9452393" y="1102807"/>
            <a:ext cx="2483294" cy="4339650"/>
          </a:xfrm>
          <a:prstGeom prst="rect">
            <a:avLst/>
          </a:prstGeom>
          <a:solidFill>
            <a:schemeClr val="bg1"/>
          </a:solidFill>
          <a:ln w="57150">
            <a:solidFill>
              <a:schemeClr val="accent6">
                <a:lumMod val="50000"/>
              </a:schemeClr>
            </a:solidFill>
          </a:ln>
        </p:spPr>
        <p:txBody>
          <a:bodyPr wrap="square" rtlCol="0">
            <a:spAutoFit/>
          </a:bodyPr>
          <a:lstStyle/>
          <a:p>
            <a:pPr algn="ctr"/>
            <a:r>
              <a:rPr lang="en-US" sz="1200" b="1" u="sng" dirty="0">
                <a:latin typeface="Letter-join Print Plus 1" panose="02000805000000020003" pitchFamily="50" charset="0"/>
              </a:rPr>
              <a:t>Literacy</a:t>
            </a:r>
          </a:p>
          <a:p>
            <a:pPr algn="ctr"/>
            <a:r>
              <a:rPr lang="en-US" sz="1200" dirty="0">
                <a:latin typeface="Letter-join Print Plus 1" panose="02000805000000020003" pitchFamily="50" charset="0"/>
              </a:rPr>
              <a:t>This half term we will be reading ‘Jack and the beanstalk’. Once we know the story really well we will rewrite it making sure we use story language, and key </a:t>
            </a:r>
            <a:r>
              <a:rPr lang="en-US" sz="1200" dirty="0" err="1">
                <a:latin typeface="Letter-join Print Plus 1" panose="02000805000000020003" pitchFamily="50" charset="0"/>
              </a:rPr>
              <a:t>sentnece</a:t>
            </a:r>
            <a:r>
              <a:rPr lang="en-US" sz="1200" dirty="0">
                <a:latin typeface="Letter-join Print Plus 1" panose="02000805000000020003" pitchFamily="50" charset="0"/>
              </a:rPr>
              <a:t> openers ‘First’, ‘Next’ ‘Finally’</a:t>
            </a:r>
          </a:p>
          <a:p>
            <a:pPr algn="ctr"/>
            <a:r>
              <a:rPr lang="en-US" sz="1200" dirty="0">
                <a:latin typeface="Letter-join Print Plus 1" panose="02000805000000020003" pitchFamily="50" charset="0"/>
              </a:rPr>
              <a:t>In phonics we will review the Phase 3 sounds already learnt and practice reading and writing longer words with these sounds in. </a:t>
            </a:r>
          </a:p>
          <a:p>
            <a:pPr algn="ctr"/>
            <a:endParaRPr lang="en-US" sz="1200" dirty="0">
              <a:latin typeface="Letter-join Print Plus 1" panose="02000805000000020003" pitchFamily="50" charset="0"/>
            </a:endParaRPr>
          </a:p>
          <a:p>
            <a:pPr algn="ctr"/>
            <a:r>
              <a:rPr lang="en-US" sz="1200" dirty="0">
                <a:latin typeface="Letter-join Print Plus 1" panose="02000805000000020003" pitchFamily="50" charset="0"/>
              </a:rPr>
              <a:t>We will continue reading our Little </a:t>
            </a:r>
            <a:r>
              <a:rPr lang="en-US" sz="1200" dirty="0" err="1">
                <a:latin typeface="Letter-join Print Plus 1" panose="02000805000000020003" pitchFamily="50" charset="0"/>
              </a:rPr>
              <a:t>Wandle</a:t>
            </a:r>
            <a:r>
              <a:rPr lang="en-US" sz="1200" dirty="0">
                <a:latin typeface="Letter-join Print Plus 1" panose="02000805000000020003" pitchFamily="50" charset="0"/>
              </a:rPr>
              <a:t> reading books in school and these will be sent home every Friday for your child to read with you at home. </a:t>
            </a:r>
          </a:p>
          <a:p>
            <a:pPr algn="ctr"/>
            <a:r>
              <a:rPr lang="en-US" sz="1200" dirty="0">
                <a:latin typeface="Letter-join Print Plus 1" panose="02000805000000020003" pitchFamily="50" charset="0"/>
              </a:rPr>
              <a:t>Our florist and farm shop role play areas will provide children with the opportunity to practice and extend their vocabulary and </a:t>
            </a:r>
            <a:r>
              <a:rPr lang="en-US" sz="1200" dirty="0" err="1">
                <a:latin typeface="Letter-join Print Plus 1" panose="02000805000000020003" pitchFamily="50" charset="0"/>
              </a:rPr>
              <a:t>oracy</a:t>
            </a:r>
            <a:r>
              <a:rPr lang="en-US" sz="1200" dirty="0">
                <a:latin typeface="Letter-join Print Plus 1" panose="02000805000000020003" pitchFamily="50" charset="0"/>
              </a:rPr>
              <a:t> skills as they take on different roles. </a:t>
            </a:r>
          </a:p>
        </p:txBody>
      </p:sp>
      <p:sp>
        <p:nvSpPr>
          <p:cNvPr id="10" name="TextBox 9"/>
          <p:cNvSpPr txBox="1"/>
          <p:nvPr/>
        </p:nvSpPr>
        <p:spPr>
          <a:xfrm>
            <a:off x="371696" y="145594"/>
            <a:ext cx="2847674" cy="1292662"/>
          </a:xfrm>
          <a:prstGeom prst="rect">
            <a:avLst/>
          </a:prstGeom>
          <a:solidFill>
            <a:schemeClr val="bg1"/>
          </a:solidFill>
          <a:ln w="57150">
            <a:solidFill>
              <a:schemeClr val="accent6">
                <a:lumMod val="50000"/>
              </a:schemeClr>
            </a:solidFill>
          </a:ln>
        </p:spPr>
        <p:txBody>
          <a:bodyPr wrap="square" rtlCol="0">
            <a:spAutoFit/>
          </a:bodyPr>
          <a:lstStyle/>
          <a:p>
            <a:pPr algn="ctr"/>
            <a:r>
              <a:rPr lang="en-US" sz="1300" b="1" u="sng" dirty="0">
                <a:latin typeface="Letter-join Print Plus 1" panose="02000805000000020003" pitchFamily="50" charset="0"/>
              </a:rPr>
              <a:t>Mathematics</a:t>
            </a:r>
          </a:p>
          <a:p>
            <a:r>
              <a:rPr lang="en-US" sz="1300" dirty="0">
                <a:latin typeface="Letter-join Print Plus 1" panose="02000805000000020003" pitchFamily="50" charset="0"/>
              </a:rPr>
              <a:t>In </a:t>
            </a:r>
            <a:r>
              <a:rPr lang="en-US" sz="1300" dirty="0" err="1">
                <a:latin typeface="Letter-join Print Plus 1" panose="02000805000000020003" pitchFamily="50" charset="0"/>
              </a:rPr>
              <a:t>maths</a:t>
            </a:r>
            <a:r>
              <a:rPr lang="en-US" sz="1300" dirty="0">
                <a:latin typeface="Letter-join Print Plus 1" panose="02000805000000020003" pitchFamily="50" charset="0"/>
              </a:rPr>
              <a:t> we will compare length and height and then move on to learning about the composition of 10, number bonds to 10 and doubling numbers to 10.  </a:t>
            </a:r>
          </a:p>
        </p:txBody>
      </p:sp>
      <p:sp>
        <p:nvSpPr>
          <p:cNvPr id="11" name="TextBox 10"/>
          <p:cNvSpPr txBox="1"/>
          <p:nvPr/>
        </p:nvSpPr>
        <p:spPr>
          <a:xfrm>
            <a:off x="4078976" y="3659926"/>
            <a:ext cx="4337618" cy="1292662"/>
          </a:xfrm>
          <a:prstGeom prst="rect">
            <a:avLst/>
          </a:prstGeom>
          <a:solidFill>
            <a:schemeClr val="bg1"/>
          </a:solidFill>
          <a:ln w="57150">
            <a:solidFill>
              <a:schemeClr val="accent6">
                <a:lumMod val="50000"/>
              </a:schemeClr>
            </a:solidFill>
          </a:ln>
        </p:spPr>
        <p:txBody>
          <a:bodyPr wrap="square" rtlCol="0">
            <a:spAutoFit/>
          </a:bodyPr>
          <a:lstStyle/>
          <a:p>
            <a:pPr algn="ctr"/>
            <a:r>
              <a:rPr lang="en-US" sz="1300" b="1" u="sng" dirty="0">
                <a:latin typeface="Letter-join Print Plus 1" panose="02000805000000020003" pitchFamily="50" charset="0"/>
              </a:rPr>
              <a:t>Personal, Social and Emotional Development</a:t>
            </a:r>
          </a:p>
          <a:p>
            <a:pPr algn="ctr"/>
            <a:r>
              <a:rPr lang="en-US" sz="1300" dirty="0">
                <a:latin typeface="Letter-join Print Plus 1" panose="02000805000000020003" pitchFamily="50" charset="0"/>
              </a:rPr>
              <a:t>During our PSED sessions we will be thinking about our bodies and growing up. We will describe our appearance and name some body parts, discuss how we look after our body and keep it clean, and think about how we feel about growing up </a:t>
            </a:r>
          </a:p>
        </p:txBody>
      </p:sp>
      <p:sp>
        <p:nvSpPr>
          <p:cNvPr id="12" name="TextBox 11"/>
          <p:cNvSpPr txBox="1"/>
          <p:nvPr/>
        </p:nvSpPr>
        <p:spPr>
          <a:xfrm>
            <a:off x="309880" y="5515907"/>
            <a:ext cx="4733460" cy="1092607"/>
          </a:xfrm>
          <a:prstGeom prst="rect">
            <a:avLst/>
          </a:prstGeom>
          <a:solidFill>
            <a:schemeClr val="bg1"/>
          </a:solidFill>
          <a:ln w="57150">
            <a:solidFill>
              <a:schemeClr val="accent6">
                <a:lumMod val="50000"/>
              </a:schemeClr>
            </a:solidFill>
          </a:ln>
        </p:spPr>
        <p:txBody>
          <a:bodyPr wrap="square" rtlCol="0">
            <a:spAutoFit/>
          </a:bodyPr>
          <a:lstStyle/>
          <a:p>
            <a:pPr algn="ctr"/>
            <a:r>
              <a:rPr lang="en-US" sz="1300" b="1" u="sng" dirty="0">
                <a:latin typeface="Letter-join Print Plus 1" panose="02000805000000020003" pitchFamily="50" charset="0"/>
              </a:rPr>
              <a:t>Expressive Arts and Design </a:t>
            </a:r>
          </a:p>
          <a:p>
            <a:pPr algn="ctr"/>
            <a:r>
              <a:rPr lang="en-US" sz="1300" dirty="0">
                <a:latin typeface="Letter-join Print Plus 1" panose="02000805000000020003" pitchFamily="50" charset="0"/>
              </a:rPr>
              <a:t>We will be looking at the painting ‘The Fruit Bowl’ by the artist Giuseppe Arcimboldo as inspiration for creating our own art work. We will also listen to the piece of music ‘Spring’ by the composer Vivaldi and create our own spring art.  </a:t>
            </a:r>
          </a:p>
        </p:txBody>
      </p:sp>
      <p:sp>
        <p:nvSpPr>
          <p:cNvPr id="13" name="TextBox 12">
            <a:extLst>
              <a:ext uri="{FF2B5EF4-FFF2-40B4-BE49-F238E27FC236}">
                <a16:creationId xmlns:a16="http://schemas.microsoft.com/office/drawing/2014/main" id="{B64B7CBF-27C0-44B1-A098-471F41B7B79E}"/>
              </a:ext>
            </a:extLst>
          </p:cNvPr>
          <p:cNvSpPr txBox="1"/>
          <p:nvPr/>
        </p:nvSpPr>
        <p:spPr>
          <a:xfrm>
            <a:off x="7118844" y="5663495"/>
            <a:ext cx="4733460" cy="907941"/>
          </a:xfrm>
          <a:prstGeom prst="rect">
            <a:avLst/>
          </a:prstGeom>
          <a:solidFill>
            <a:schemeClr val="bg1"/>
          </a:solidFill>
          <a:ln w="57150">
            <a:solidFill>
              <a:schemeClr val="accent6">
                <a:lumMod val="50000"/>
              </a:schemeClr>
            </a:solidFill>
          </a:ln>
        </p:spPr>
        <p:txBody>
          <a:bodyPr wrap="square" rtlCol="0">
            <a:spAutoFit/>
          </a:bodyPr>
          <a:lstStyle/>
          <a:p>
            <a:pPr algn="ctr"/>
            <a:r>
              <a:rPr lang="en-US" sz="1400" b="1" u="sng" dirty="0">
                <a:latin typeface="Letter-join Print Plus 1" panose="02000805000000020003" pitchFamily="50" charset="0"/>
              </a:rPr>
              <a:t>R.E.</a:t>
            </a:r>
          </a:p>
          <a:p>
            <a:pPr algn="ctr"/>
            <a:r>
              <a:rPr lang="en-US" sz="1300" dirty="0">
                <a:latin typeface="Letter-join Print Plus 1" panose="02000805000000020003" pitchFamily="50" charset="0"/>
              </a:rPr>
              <a:t>Our big question in R.E. this half term is ‘Why is Easter special to Christians? We will join in with the Easer church service towards the end of the term  </a:t>
            </a:r>
            <a:r>
              <a:rPr lang="en-US" sz="1300" b="1" u="sng" dirty="0">
                <a:latin typeface="Letter-join Print Plus 1" panose="02000805000000020003" pitchFamily="50" charset="0"/>
              </a:rPr>
              <a:t> </a:t>
            </a:r>
          </a:p>
        </p:txBody>
      </p:sp>
      <p:sp>
        <p:nvSpPr>
          <p:cNvPr id="14" name="TextBox 13">
            <a:extLst>
              <a:ext uri="{FF2B5EF4-FFF2-40B4-BE49-F238E27FC236}">
                <a16:creationId xmlns:a16="http://schemas.microsoft.com/office/drawing/2014/main" id="{E2613468-7610-4369-BF75-6AA126331FD4}"/>
              </a:ext>
            </a:extLst>
          </p:cNvPr>
          <p:cNvSpPr txBox="1"/>
          <p:nvPr/>
        </p:nvSpPr>
        <p:spPr>
          <a:xfrm>
            <a:off x="256313" y="1697160"/>
            <a:ext cx="2638434" cy="1292662"/>
          </a:xfrm>
          <a:prstGeom prst="rect">
            <a:avLst/>
          </a:prstGeom>
          <a:solidFill>
            <a:schemeClr val="bg1"/>
          </a:solidFill>
          <a:ln w="57150">
            <a:solidFill>
              <a:schemeClr val="accent6">
                <a:lumMod val="50000"/>
              </a:schemeClr>
            </a:solidFill>
          </a:ln>
        </p:spPr>
        <p:txBody>
          <a:bodyPr wrap="square" rtlCol="0">
            <a:spAutoFit/>
          </a:bodyPr>
          <a:lstStyle/>
          <a:p>
            <a:pPr algn="ctr"/>
            <a:r>
              <a:rPr lang="en-US" sz="1300" b="1" u="sng" dirty="0">
                <a:latin typeface="Letter-join Print Plus 1" panose="02000805000000020003" pitchFamily="50" charset="0"/>
              </a:rPr>
              <a:t>Forest school</a:t>
            </a:r>
          </a:p>
          <a:p>
            <a:pPr algn="ctr"/>
            <a:r>
              <a:rPr lang="en-US" sz="1300" dirty="0">
                <a:latin typeface="Letter-join Print Plus 1" panose="02000805000000020003" pitchFamily="50" charset="0"/>
              </a:rPr>
              <a:t>We will continue to visit forest school every Friday where we will look for signs of spring and build bird nests after a spot of bird watching.   </a:t>
            </a:r>
            <a:r>
              <a:rPr lang="en-US" sz="1300" b="1" u="sng" dirty="0">
                <a:latin typeface="Letter-join Print Plus 1" panose="02000805000000020003" pitchFamily="50" charset="0"/>
              </a:rPr>
              <a:t> </a:t>
            </a:r>
          </a:p>
        </p:txBody>
      </p:sp>
    </p:spTree>
    <p:extLst>
      <p:ext uri="{BB962C8B-B14F-4D97-AF65-F5344CB8AC3E}">
        <p14:creationId xmlns:p14="http://schemas.microsoft.com/office/powerpoint/2010/main" val="315839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1674</TotalTime>
  <Words>449</Words>
  <Application>Microsoft Office PowerPoint</Application>
  <PresentationFormat>Widescreen</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Letter-join Print Plus 1</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hlevenston</dc:creator>
  <cp:lastModifiedBy>J Bradshaw</cp:lastModifiedBy>
  <cp:revision>21</cp:revision>
  <dcterms:created xsi:type="dcterms:W3CDTF">2023-08-13T22:31:36Z</dcterms:created>
  <dcterms:modified xsi:type="dcterms:W3CDTF">2026-02-20T07:05:32Z</dcterms:modified>
</cp:coreProperties>
</file>