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 roundtripDataSignature="AMtx7mj6UKnaR97u6MgJpPM77tYUy2kxX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2"/>
          <p:cNvSpPr>
            <a:spLocks noGrp="1"/>
          </p:cNvSpPr>
          <p:nvPr>
            <p:ph type="pic" idx="2"/>
          </p:nvPr>
        </p:nvSpPr>
        <p:spPr>
          <a:xfrm>
            <a:off x="5183188" y="987425"/>
            <a:ext cx="6172200" cy="4873625"/>
          </a:xfrm>
          <a:prstGeom prst="rect">
            <a:avLst/>
          </a:prstGeom>
          <a:noFill/>
          <a:ln>
            <a:noFill/>
          </a:ln>
        </p:spPr>
      </p:sp>
      <p:sp>
        <p:nvSpPr>
          <p:cNvPr id="64" name="Google Shape;64;p1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b="67640"/>
          <a:stretch/>
        </p:blipFill>
        <p:spPr>
          <a:xfrm>
            <a:off x="-6822" y="-43926"/>
            <a:ext cx="12185178" cy="722800"/>
          </a:xfrm>
          <a:prstGeom prst="rect">
            <a:avLst/>
          </a:prstGeom>
          <a:noFill/>
          <a:ln>
            <a:noFill/>
          </a:ln>
        </p:spPr>
      </p:pic>
      <p:sp>
        <p:nvSpPr>
          <p:cNvPr id="85" name="Google Shape;85;p1"/>
          <p:cNvSpPr>
            <a:spLocks noGrp="1"/>
          </p:cNvSpPr>
          <p:nvPr>
            <p:ph type="ctrTitle"/>
          </p:nvPr>
        </p:nvSpPr>
        <p:spPr>
          <a:xfrm>
            <a:off x="5986305" y="92400"/>
            <a:ext cx="788568" cy="495364"/>
          </a:xfrm>
          <a:prstGeom prst="roundRect">
            <a:avLst>
              <a:gd name="adj" fmla="val 16667"/>
            </a:avLst>
          </a:prstGeom>
          <a:solidFill>
            <a:srgbClr val="9CC2E5"/>
          </a:solidFill>
          <a:ln w="28575" cap="flat" cmpd="sng">
            <a:solidFill>
              <a:srgbClr val="002060"/>
            </a:solidFill>
            <a:prstDash val="solid"/>
            <a:round/>
            <a:headEnd type="none" w="sm" len="sm"/>
            <a:tailEnd type="none" w="sm" len="sm"/>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2400"/>
              <a:buFont typeface="Comic Sans MS"/>
              <a:buNone/>
            </a:pPr>
            <a:r>
              <a:rPr lang="en-GB" sz="2400" dirty="0">
                <a:latin typeface="Comic Sans MS"/>
                <a:ea typeface="Comic Sans MS"/>
                <a:cs typeface="Comic Sans MS"/>
                <a:sym typeface="Comic Sans MS"/>
              </a:rPr>
              <a:t>RE</a:t>
            </a:r>
            <a:endParaRPr sz="2400" dirty="0">
              <a:latin typeface="Comic Sans MS"/>
              <a:ea typeface="Comic Sans MS"/>
              <a:cs typeface="Comic Sans MS"/>
              <a:sym typeface="Comic Sans MS"/>
            </a:endParaRPr>
          </a:p>
        </p:txBody>
      </p:sp>
      <p:sp>
        <p:nvSpPr>
          <p:cNvPr id="86" name="Google Shape;86;p1"/>
          <p:cNvSpPr txBox="1">
            <a:spLocks noGrp="1"/>
          </p:cNvSpPr>
          <p:nvPr>
            <p:ph type="subTitle" idx="1"/>
          </p:nvPr>
        </p:nvSpPr>
        <p:spPr>
          <a:xfrm>
            <a:off x="56116" y="723005"/>
            <a:ext cx="2506974" cy="1344597"/>
          </a:xfrm>
          <a:prstGeom prst="rect">
            <a:avLst/>
          </a:prstGeom>
          <a:solidFill>
            <a:srgbClr val="BBD6EE"/>
          </a:solidFill>
          <a:ln w="38100" cap="flat" cmpd="sng">
            <a:solidFill>
              <a:srgbClr val="002060"/>
            </a:solidFill>
            <a:prstDash val="solid"/>
            <a:round/>
            <a:headEnd type="none" w="sm" len="sm"/>
            <a:tailEnd type="none" w="sm" len="sm"/>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rgbClr val="FFFFFF"/>
              </a:buClr>
              <a:buSzPts val="1200"/>
              <a:buNone/>
            </a:pPr>
            <a:r>
              <a:rPr lang="en-GB" sz="1200" b="1">
                <a:solidFill>
                  <a:srgbClr val="FFFFFF"/>
                </a:solidFill>
                <a:latin typeface="Comic Sans MS"/>
                <a:ea typeface="Comic Sans MS"/>
                <a:cs typeface="Comic Sans MS"/>
                <a:sym typeface="Comic Sans MS"/>
              </a:rPr>
              <a:t>Intent</a:t>
            </a:r>
            <a:endParaRPr/>
          </a:p>
          <a:p>
            <a:pPr marL="0" lvl="0" indent="0" algn="ctr" rtl="0">
              <a:lnSpc>
                <a:spcPct val="100000"/>
              </a:lnSpc>
              <a:spcBef>
                <a:spcPts val="0"/>
              </a:spcBef>
              <a:spcAft>
                <a:spcPts val="0"/>
              </a:spcAft>
              <a:buClr>
                <a:schemeClr val="dk1"/>
              </a:buClr>
              <a:buSzPts val="1000"/>
              <a:buNone/>
            </a:pPr>
            <a:r>
              <a:rPr lang="en-GB" sz="1000">
                <a:latin typeface="Comic Sans MS"/>
                <a:ea typeface="Comic Sans MS"/>
                <a:cs typeface="Comic Sans MS"/>
                <a:sym typeface="Comic Sans MS"/>
              </a:rPr>
              <a:t>What is happening before the planning?</a:t>
            </a:r>
            <a:endParaRPr/>
          </a:p>
          <a:p>
            <a:pPr marL="0" lvl="0" indent="0" algn="ctr" rtl="0">
              <a:lnSpc>
                <a:spcPct val="100000"/>
              </a:lnSpc>
              <a:spcBef>
                <a:spcPts val="0"/>
              </a:spcBef>
              <a:spcAft>
                <a:spcPts val="0"/>
              </a:spcAft>
              <a:buClr>
                <a:schemeClr val="dk1"/>
              </a:buClr>
              <a:buSzPts val="1000"/>
              <a:buNone/>
            </a:pPr>
            <a:r>
              <a:rPr lang="en-GB" sz="1000">
                <a:latin typeface="Comic Sans MS"/>
                <a:ea typeface="Comic Sans MS"/>
                <a:cs typeface="Comic Sans MS"/>
                <a:sym typeface="Comic Sans MS"/>
              </a:rPr>
              <a:t>What are the aims?</a:t>
            </a:r>
            <a:endParaRPr/>
          </a:p>
          <a:p>
            <a:pPr marL="0" lvl="0" indent="0" algn="ctr" rtl="0">
              <a:lnSpc>
                <a:spcPct val="100000"/>
              </a:lnSpc>
              <a:spcBef>
                <a:spcPts val="0"/>
              </a:spcBef>
              <a:spcAft>
                <a:spcPts val="0"/>
              </a:spcAft>
              <a:buClr>
                <a:schemeClr val="dk1"/>
              </a:buClr>
              <a:buSzPts val="1000"/>
              <a:buNone/>
            </a:pPr>
            <a:r>
              <a:rPr lang="en-GB" sz="1000">
                <a:latin typeface="Comic Sans MS"/>
                <a:ea typeface="Comic Sans MS"/>
                <a:cs typeface="Comic Sans MS"/>
                <a:sym typeface="Comic Sans MS"/>
              </a:rPr>
              <a:t>What needs to happen before the children learn?</a:t>
            </a:r>
            <a:endParaRPr/>
          </a:p>
          <a:p>
            <a:pPr marL="0" lvl="0" indent="0" algn="ctr" rtl="0">
              <a:lnSpc>
                <a:spcPct val="100000"/>
              </a:lnSpc>
              <a:spcBef>
                <a:spcPts val="0"/>
              </a:spcBef>
              <a:spcAft>
                <a:spcPts val="0"/>
              </a:spcAft>
              <a:buClr>
                <a:schemeClr val="dk1"/>
              </a:buClr>
              <a:buSzPts val="1000"/>
              <a:buNone/>
            </a:pPr>
            <a:r>
              <a:rPr lang="en-GB" sz="1000">
                <a:latin typeface="Comic Sans MS"/>
                <a:ea typeface="Comic Sans MS"/>
                <a:cs typeface="Comic Sans MS"/>
                <a:sym typeface="Comic Sans MS"/>
              </a:rPr>
              <a:t>How are we supporting children to become successful?</a:t>
            </a:r>
            <a:endParaRPr sz="1000">
              <a:latin typeface="Comic Sans MS"/>
              <a:ea typeface="Comic Sans MS"/>
              <a:cs typeface="Comic Sans MS"/>
              <a:sym typeface="Comic Sans MS"/>
            </a:endParaRPr>
          </a:p>
        </p:txBody>
      </p:sp>
      <p:sp>
        <p:nvSpPr>
          <p:cNvPr id="87" name="Google Shape;87;p1"/>
          <p:cNvSpPr txBox="1"/>
          <p:nvPr/>
        </p:nvSpPr>
        <p:spPr>
          <a:xfrm>
            <a:off x="97675" y="2163600"/>
            <a:ext cx="2129400" cy="777027"/>
          </a:xfrm>
          <a:prstGeom prst="rect">
            <a:avLst/>
          </a:prstGeom>
          <a:solidFill>
            <a:srgbClr val="C4E0B2"/>
          </a:solidFill>
          <a:ln w="38100" cap="flat" cmpd="sng">
            <a:solidFill>
              <a:srgbClr val="385623"/>
            </a:solidFill>
            <a:prstDash val="solid"/>
            <a:round/>
            <a:headEnd type="none" w="sm" len="sm"/>
            <a:tailEnd type="none" w="sm" len="sm"/>
          </a:ln>
        </p:spPr>
        <p:txBody>
          <a:bodyPr spcFirstLastPara="1" wrap="square" lIns="91425" tIns="45700" rIns="91425" bIns="45700" anchor="t" anchorCtr="0">
            <a:normAutofit fontScale="85000" lnSpcReduction="20000"/>
          </a:bodyPr>
          <a:lstStyle/>
          <a:p>
            <a:pPr marL="0" marR="0" lvl="0" indent="0" algn="ctr" rtl="0">
              <a:lnSpc>
                <a:spcPct val="90000"/>
              </a:lnSpc>
              <a:spcBef>
                <a:spcPts val="0"/>
              </a:spcBef>
              <a:spcAft>
                <a:spcPts val="0"/>
              </a:spcAft>
              <a:buClr>
                <a:srgbClr val="FFFFFF"/>
              </a:buClr>
              <a:buSzPct val="100000"/>
              <a:buFont typeface="Arial"/>
              <a:buNone/>
            </a:pPr>
            <a:r>
              <a:rPr lang="en-GB" sz="1600" b="1" i="0" u="none" strike="noStrike" cap="none">
                <a:solidFill>
                  <a:srgbClr val="FFFFFF"/>
                </a:solidFill>
                <a:latin typeface="Comic Sans MS"/>
                <a:ea typeface="Comic Sans MS"/>
                <a:cs typeface="Comic Sans MS"/>
                <a:sym typeface="Comic Sans MS"/>
              </a:rPr>
              <a:t>Implementation</a:t>
            </a:r>
            <a:endParaRPr sz="1400" b="0" i="0" u="none" strike="noStrike" cap="none">
              <a:solidFill>
                <a:srgbClr val="000000"/>
              </a:solidFill>
              <a:latin typeface="Arial"/>
              <a:ea typeface="Arial"/>
              <a:cs typeface="Arial"/>
              <a:sym typeface="Arial"/>
            </a:endParaRPr>
          </a:p>
          <a:p>
            <a:pPr marL="0" marR="0" lvl="0" indent="0" algn="ctr" rtl="0">
              <a:lnSpc>
                <a:spcPct val="90000"/>
              </a:lnSpc>
              <a:spcBef>
                <a:spcPts val="0"/>
              </a:spcBef>
              <a:spcAft>
                <a:spcPts val="0"/>
              </a:spcAft>
              <a:buClr>
                <a:schemeClr val="dk1"/>
              </a:buClr>
              <a:buSzPct val="100000"/>
              <a:buFont typeface="Arial"/>
              <a:buNone/>
            </a:pPr>
            <a:r>
              <a:rPr lang="en-GB" sz="1100" b="0" i="0" u="none" strike="noStrike" cap="none">
                <a:solidFill>
                  <a:schemeClr val="dk1"/>
                </a:solidFill>
                <a:latin typeface="Comic Sans MS"/>
                <a:ea typeface="Comic Sans MS"/>
                <a:cs typeface="Comic Sans MS"/>
                <a:sym typeface="Comic Sans MS"/>
              </a:rPr>
              <a:t>How is it going to be delivered?</a:t>
            </a:r>
            <a:endParaRPr sz="1400" b="0" i="0" u="none" strike="noStrike" cap="none">
              <a:solidFill>
                <a:srgbClr val="000000"/>
              </a:solidFill>
              <a:latin typeface="Arial"/>
              <a:ea typeface="Arial"/>
              <a:cs typeface="Arial"/>
              <a:sym typeface="Arial"/>
            </a:endParaRPr>
          </a:p>
          <a:p>
            <a:pPr marL="0" marR="0" lvl="0" indent="0" algn="ctr" rtl="0">
              <a:lnSpc>
                <a:spcPct val="90000"/>
              </a:lnSpc>
              <a:spcBef>
                <a:spcPts val="0"/>
              </a:spcBef>
              <a:spcAft>
                <a:spcPts val="0"/>
              </a:spcAft>
              <a:buClr>
                <a:schemeClr val="dk1"/>
              </a:buClr>
              <a:buSzPct val="100000"/>
              <a:buFont typeface="Arial"/>
              <a:buNone/>
            </a:pPr>
            <a:r>
              <a:rPr lang="en-GB" sz="1100" b="0" i="0" u="none" strike="noStrike" cap="none">
                <a:solidFill>
                  <a:schemeClr val="dk1"/>
                </a:solidFill>
                <a:latin typeface="Comic Sans MS"/>
                <a:ea typeface="Comic Sans MS"/>
                <a:cs typeface="Comic Sans MS"/>
                <a:sym typeface="Comic Sans MS"/>
              </a:rPr>
              <a:t>How is it going to be taught, assessed and feedback given?</a:t>
            </a:r>
            <a:endParaRPr sz="1400" b="0" i="0" u="none" strike="noStrike" cap="none">
              <a:solidFill>
                <a:srgbClr val="000000"/>
              </a:solidFill>
              <a:latin typeface="Arial"/>
              <a:ea typeface="Arial"/>
              <a:cs typeface="Arial"/>
              <a:sym typeface="Arial"/>
            </a:endParaRPr>
          </a:p>
          <a:p>
            <a:pPr marL="0" marR="0" lvl="0" indent="0" algn="ctr" rtl="0">
              <a:lnSpc>
                <a:spcPct val="90000"/>
              </a:lnSpc>
              <a:spcBef>
                <a:spcPts val="0"/>
              </a:spcBef>
              <a:spcAft>
                <a:spcPts val="0"/>
              </a:spcAft>
              <a:buClr>
                <a:schemeClr val="dk1"/>
              </a:buClr>
              <a:buSzPct val="100000"/>
              <a:buFont typeface="Arial"/>
              <a:buNone/>
            </a:pPr>
            <a:r>
              <a:rPr lang="en-GB" sz="1100" b="0" i="0" u="none" strike="noStrike" cap="none">
                <a:solidFill>
                  <a:schemeClr val="dk1"/>
                </a:solidFill>
                <a:latin typeface="Comic Sans MS"/>
                <a:ea typeface="Comic Sans MS"/>
                <a:cs typeface="Comic Sans MS"/>
                <a:sym typeface="Comic Sans MS"/>
              </a:rPr>
              <a:t>What are the long term learning goals?</a:t>
            </a:r>
            <a:endParaRPr sz="1100" b="0" i="0" u="none" strike="noStrike" cap="none">
              <a:solidFill>
                <a:schemeClr val="dk1"/>
              </a:solidFill>
              <a:latin typeface="Comic Sans MS"/>
              <a:ea typeface="Comic Sans MS"/>
              <a:cs typeface="Comic Sans MS"/>
              <a:sym typeface="Comic Sans MS"/>
            </a:endParaRPr>
          </a:p>
        </p:txBody>
      </p:sp>
      <p:sp>
        <p:nvSpPr>
          <p:cNvPr id="88" name="Google Shape;88;p1"/>
          <p:cNvSpPr txBox="1"/>
          <p:nvPr/>
        </p:nvSpPr>
        <p:spPr>
          <a:xfrm>
            <a:off x="125038" y="5457924"/>
            <a:ext cx="2102037" cy="1316230"/>
          </a:xfrm>
          <a:prstGeom prst="rect">
            <a:avLst/>
          </a:prstGeom>
          <a:solidFill>
            <a:srgbClr val="C894C1"/>
          </a:solidFill>
          <a:ln w="38100" cap="flat" cmpd="sng">
            <a:solidFill>
              <a:srgbClr val="7030A0"/>
            </a:solidFill>
            <a:prstDash val="solid"/>
            <a:round/>
            <a:headEnd type="none" w="sm" len="sm"/>
            <a:tailEnd type="none" w="sm" len="sm"/>
          </a:ln>
        </p:spPr>
        <p:txBody>
          <a:bodyPr spcFirstLastPara="1" wrap="square" lIns="91425" tIns="45700" rIns="91425" bIns="45700" anchor="t" anchorCtr="0">
            <a:normAutofit/>
          </a:bodyPr>
          <a:lstStyle/>
          <a:p>
            <a:pPr marL="0" marR="0" lvl="0" indent="0" algn="ctr" rtl="0">
              <a:lnSpc>
                <a:spcPct val="90000"/>
              </a:lnSpc>
              <a:spcBef>
                <a:spcPts val="0"/>
              </a:spcBef>
              <a:spcAft>
                <a:spcPts val="0"/>
              </a:spcAft>
              <a:buClr>
                <a:srgbClr val="FFFFFF"/>
              </a:buClr>
              <a:buSzPts val="1600"/>
              <a:buFont typeface="Arial"/>
              <a:buNone/>
            </a:pPr>
            <a:r>
              <a:rPr lang="en-GB" sz="1600" b="1" i="0" u="none" strike="noStrike" cap="none" dirty="0">
                <a:solidFill>
                  <a:srgbClr val="FFFFFF"/>
                </a:solidFill>
                <a:latin typeface="Comic Sans MS"/>
                <a:ea typeface="Comic Sans MS"/>
                <a:cs typeface="Comic Sans MS"/>
                <a:sym typeface="Comic Sans MS"/>
              </a:rPr>
              <a:t>Impact</a:t>
            </a:r>
            <a:endParaRPr sz="1400" b="0" i="0" u="none" strike="noStrike" cap="none" dirty="0">
              <a:solidFill>
                <a:srgbClr val="000000"/>
              </a:solidFill>
              <a:latin typeface="Arial"/>
              <a:ea typeface="Arial"/>
              <a:cs typeface="Arial"/>
              <a:sym typeface="Arial"/>
            </a:endParaRPr>
          </a:p>
          <a:p>
            <a:pPr marL="0" marR="0" lvl="0" indent="0" algn="ctr" rtl="0">
              <a:lnSpc>
                <a:spcPct val="90000"/>
              </a:lnSpc>
              <a:spcBef>
                <a:spcPts val="0"/>
              </a:spcBef>
              <a:spcAft>
                <a:spcPts val="0"/>
              </a:spcAft>
              <a:buClr>
                <a:schemeClr val="dk1"/>
              </a:buClr>
              <a:buSzPts val="1000"/>
              <a:buFont typeface="Arial"/>
              <a:buNone/>
            </a:pPr>
            <a:r>
              <a:rPr lang="en-GB" sz="1000" b="0" i="0" u="none" strike="noStrike" cap="none" dirty="0">
                <a:solidFill>
                  <a:schemeClr val="dk1"/>
                </a:solidFill>
                <a:latin typeface="Comic Sans MS"/>
                <a:ea typeface="Comic Sans MS"/>
                <a:cs typeface="Comic Sans MS"/>
                <a:sym typeface="Comic Sans MS"/>
              </a:rPr>
              <a:t>What knowledge and skills do pupils gain throughout?</a:t>
            </a:r>
            <a:endParaRPr sz="1400" b="0" i="0" u="none" strike="noStrike" cap="none" dirty="0">
              <a:solidFill>
                <a:srgbClr val="000000"/>
              </a:solidFill>
              <a:latin typeface="Arial"/>
              <a:ea typeface="Arial"/>
              <a:cs typeface="Arial"/>
              <a:sym typeface="Arial"/>
            </a:endParaRPr>
          </a:p>
          <a:p>
            <a:pPr marL="0" marR="0" lvl="0" indent="0" algn="ctr" rtl="0">
              <a:lnSpc>
                <a:spcPct val="90000"/>
              </a:lnSpc>
              <a:spcBef>
                <a:spcPts val="0"/>
              </a:spcBef>
              <a:spcAft>
                <a:spcPts val="0"/>
              </a:spcAft>
              <a:buClr>
                <a:schemeClr val="dk1"/>
              </a:buClr>
              <a:buSzPts val="1000"/>
              <a:buFont typeface="Arial"/>
              <a:buNone/>
            </a:pPr>
            <a:r>
              <a:rPr lang="en-GB" sz="1000" b="0" i="0" u="none" strike="noStrike" cap="none" dirty="0">
                <a:solidFill>
                  <a:schemeClr val="dk1"/>
                </a:solidFill>
                <a:latin typeface="Comic Sans MS"/>
                <a:ea typeface="Comic Sans MS"/>
                <a:cs typeface="Comic Sans MS"/>
                <a:sym typeface="Comic Sans MS"/>
              </a:rPr>
              <a:t>How are they achieving the goals?</a:t>
            </a:r>
            <a:endParaRPr sz="1400" b="0" i="0" u="none" strike="noStrike" cap="none" dirty="0">
              <a:solidFill>
                <a:srgbClr val="000000"/>
              </a:solidFill>
              <a:latin typeface="Arial"/>
              <a:ea typeface="Arial"/>
              <a:cs typeface="Arial"/>
              <a:sym typeface="Arial"/>
            </a:endParaRPr>
          </a:p>
          <a:p>
            <a:pPr marL="0" marR="0" lvl="0" indent="0" algn="ctr" rtl="0">
              <a:lnSpc>
                <a:spcPct val="90000"/>
              </a:lnSpc>
              <a:spcBef>
                <a:spcPts val="0"/>
              </a:spcBef>
              <a:spcAft>
                <a:spcPts val="0"/>
              </a:spcAft>
              <a:buClr>
                <a:schemeClr val="dk1"/>
              </a:buClr>
              <a:buSzPts val="1000"/>
              <a:buFont typeface="Arial"/>
              <a:buNone/>
            </a:pPr>
            <a:r>
              <a:rPr lang="en-GB" sz="1000" b="0" i="0" u="none" strike="noStrike" cap="none" dirty="0">
                <a:solidFill>
                  <a:schemeClr val="dk1"/>
                </a:solidFill>
                <a:latin typeface="Comic Sans MS"/>
                <a:ea typeface="Comic Sans MS"/>
                <a:cs typeface="Comic Sans MS"/>
                <a:sym typeface="Comic Sans MS"/>
              </a:rPr>
              <a:t>How does their knowledge gained compare to expectations?</a:t>
            </a:r>
            <a:endParaRPr sz="1400" b="0" i="0" u="none" strike="noStrike" cap="none" dirty="0">
              <a:solidFill>
                <a:srgbClr val="000000"/>
              </a:solidFill>
              <a:latin typeface="Arial"/>
              <a:ea typeface="Arial"/>
              <a:cs typeface="Arial"/>
              <a:sym typeface="Arial"/>
            </a:endParaRPr>
          </a:p>
          <a:p>
            <a:pPr marL="0" marR="0" lvl="0" indent="0" algn="ctr" rtl="0">
              <a:lnSpc>
                <a:spcPct val="90000"/>
              </a:lnSpc>
              <a:spcBef>
                <a:spcPts val="1000"/>
              </a:spcBef>
              <a:spcAft>
                <a:spcPts val="0"/>
              </a:spcAft>
              <a:buClr>
                <a:schemeClr val="dk1"/>
              </a:buClr>
              <a:buSzPts val="1600"/>
              <a:buFont typeface="Arial"/>
              <a:buNone/>
            </a:pPr>
            <a:endParaRPr sz="1600" b="0" i="0" u="none" strike="noStrike" cap="none" dirty="0">
              <a:solidFill>
                <a:schemeClr val="dk1"/>
              </a:solidFill>
              <a:latin typeface="Comic Sans MS"/>
              <a:ea typeface="Comic Sans MS"/>
              <a:cs typeface="Comic Sans MS"/>
              <a:sym typeface="Comic Sans MS"/>
            </a:endParaRPr>
          </a:p>
        </p:txBody>
      </p:sp>
      <p:sp>
        <p:nvSpPr>
          <p:cNvPr id="89" name="Google Shape;89;p1"/>
          <p:cNvSpPr/>
          <p:nvPr/>
        </p:nvSpPr>
        <p:spPr>
          <a:xfrm>
            <a:off x="5832764" y="709151"/>
            <a:ext cx="6229685" cy="1358452"/>
          </a:xfrm>
          <a:prstGeom prst="rect">
            <a:avLst/>
          </a:prstGeom>
          <a:solidFill>
            <a:srgbClr val="DDEAF6"/>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171450" indent="-171450">
              <a:buFont typeface="Arial" panose="020B0604020202020204" pitchFamily="34" charset="0"/>
              <a:buChar char="•"/>
            </a:pPr>
            <a:r>
              <a:rPr lang="en-GB" sz="1100" dirty="0">
                <a:latin typeface="Comic Sans MS" panose="030F0702030302020204" pitchFamily="66" charset="0"/>
              </a:rPr>
              <a:t>Children can build their sense of identity and belonging, to enable them to flourish and grow within their communities and as citizens in a diverse society.  </a:t>
            </a:r>
          </a:p>
          <a:p>
            <a:pPr marL="171450" indent="-171450">
              <a:buFont typeface="Arial" panose="020B0604020202020204" pitchFamily="34" charset="0"/>
              <a:buChar char="•"/>
            </a:pPr>
            <a:r>
              <a:rPr lang="en-GB" sz="1100" dirty="0">
                <a:latin typeface="Comic Sans MS" panose="030F0702030302020204" pitchFamily="66" charset="0"/>
              </a:rPr>
              <a:t>Enables children to develop respect for others, including people with different faiths and beliefs and helps to challenge prejudice. </a:t>
            </a:r>
          </a:p>
          <a:p>
            <a:pPr marL="171450" indent="-171450">
              <a:buFont typeface="Arial" panose="020B0604020202020204" pitchFamily="34" charset="0"/>
              <a:buChar char="•"/>
            </a:pPr>
            <a:r>
              <a:rPr lang="en-GB" sz="1100" dirty="0">
                <a:latin typeface="Comic Sans MS" panose="030F0702030302020204" pitchFamily="66" charset="0"/>
              </a:rPr>
              <a:t>Prompt children to consider their responsibilities to themselves and to others and to explore how they might contribute to their communities and to the wider society. </a:t>
            </a:r>
          </a:p>
          <a:p>
            <a:pPr marL="171450" indent="-171450">
              <a:buFont typeface="Arial" panose="020B0604020202020204" pitchFamily="34" charset="0"/>
              <a:buChar char="•"/>
            </a:pPr>
            <a:r>
              <a:rPr lang="en-GB" sz="1100" dirty="0">
                <a:latin typeface="Comic Sans MS" panose="030F0702030302020204" pitchFamily="66" charset="0"/>
              </a:rPr>
              <a:t>Encourage our Christian values of justice, peace, forgiveness, love, honesty and respect. </a:t>
            </a:r>
          </a:p>
        </p:txBody>
      </p:sp>
      <p:sp>
        <p:nvSpPr>
          <p:cNvPr id="90" name="Google Shape;90;p1"/>
          <p:cNvSpPr/>
          <p:nvPr/>
        </p:nvSpPr>
        <p:spPr>
          <a:xfrm>
            <a:off x="2646218" y="717039"/>
            <a:ext cx="3103418" cy="1336708"/>
          </a:xfrm>
          <a:prstGeom prst="rect">
            <a:avLst/>
          </a:prstGeom>
          <a:solidFill>
            <a:srgbClr val="DDEAF6"/>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lvl="0">
              <a:buSzPts val="1100"/>
            </a:pPr>
            <a:r>
              <a:rPr lang="en-GB" sz="1100" b="0" i="0" u="none" strike="noStrike" cap="none" dirty="0">
                <a:solidFill>
                  <a:schemeClr val="dk1"/>
                </a:solidFill>
                <a:latin typeface="Comic Sans MS" panose="030F0702030302020204" pitchFamily="66" charset="0"/>
                <a:ea typeface="Comic Sans MS"/>
                <a:cs typeface="Comic Sans MS"/>
                <a:sym typeface="Comic Sans MS"/>
              </a:rPr>
              <a:t>At Long </a:t>
            </a:r>
            <a:r>
              <a:rPr lang="en-GB" sz="1100" b="0" i="0" u="none" strike="noStrike" cap="none" dirty="0" err="1">
                <a:solidFill>
                  <a:schemeClr val="dk1"/>
                </a:solidFill>
                <a:latin typeface="Comic Sans MS" panose="030F0702030302020204" pitchFamily="66" charset="0"/>
                <a:ea typeface="Comic Sans MS"/>
                <a:cs typeface="Comic Sans MS"/>
                <a:sym typeface="Comic Sans MS"/>
              </a:rPr>
              <a:t>Whatton</a:t>
            </a:r>
            <a:r>
              <a:rPr lang="en-GB" sz="1100" b="0" i="0" u="none" strike="noStrike" cap="none" dirty="0">
                <a:solidFill>
                  <a:schemeClr val="dk1"/>
                </a:solidFill>
                <a:latin typeface="Comic Sans MS" panose="030F0702030302020204" pitchFamily="66" charset="0"/>
                <a:ea typeface="Comic Sans MS"/>
                <a:cs typeface="Comic Sans MS"/>
                <a:sym typeface="Comic Sans MS"/>
              </a:rPr>
              <a:t> Primary our </a:t>
            </a:r>
            <a:r>
              <a:rPr lang="en-GB" sz="1100" dirty="0">
                <a:latin typeface="Comic Sans MS" panose="030F0702030302020204" pitchFamily="66" charset="0"/>
              </a:rPr>
              <a:t>religious education provokes challenging questions about the meaning and purpose of life.  It develops all pupils’ knowledge and understanding of Christianity amongst other religions and religious traditions encouraging them to live, learn, grow and be thankful. </a:t>
            </a:r>
            <a:endParaRPr sz="1100" b="0" i="0" u="none" strike="noStrike" cap="none" dirty="0">
              <a:solidFill>
                <a:schemeClr val="dk1"/>
              </a:solidFill>
              <a:latin typeface="Comic Sans MS" panose="030F0702030302020204" pitchFamily="66" charset="0"/>
              <a:ea typeface="Comic Sans MS"/>
              <a:cs typeface="Comic Sans MS"/>
              <a:sym typeface="Comic Sans MS"/>
            </a:endParaRPr>
          </a:p>
        </p:txBody>
      </p:sp>
      <p:sp>
        <p:nvSpPr>
          <p:cNvPr id="91" name="Google Shape;91;p1"/>
          <p:cNvSpPr/>
          <p:nvPr/>
        </p:nvSpPr>
        <p:spPr>
          <a:xfrm>
            <a:off x="2313708" y="2103277"/>
            <a:ext cx="9748741" cy="3279428"/>
          </a:xfrm>
          <a:prstGeom prst="rect">
            <a:avLst/>
          </a:prstGeom>
          <a:solidFill>
            <a:srgbClr val="C5EDD4"/>
          </a:solidFill>
          <a:ln w="12700" cap="flat" cmpd="sng">
            <a:solidFill>
              <a:srgbClr val="548135"/>
            </a:solidFill>
            <a:prstDash val="solid"/>
            <a:miter lim="800000"/>
            <a:headEnd type="none" w="sm" len="sm"/>
            <a:tailEnd type="none" w="sm" len="sm"/>
          </a:ln>
        </p:spPr>
        <p:txBody>
          <a:bodyPr spcFirstLastPara="1" wrap="square" lIns="91425" tIns="45700" rIns="91425" bIns="45700" anchor="ctr" anchorCtr="0">
            <a:noAutofit/>
          </a:bodyPr>
          <a:lstStyle/>
          <a:p>
            <a:pPr marL="285750" indent="-285750">
              <a:buFont typeface="Arial" panose="020B0604020202020204" pitchFamily="34" charset="0"/>
              <a:buChar char="•"/>
            </a:pPr>
            <a:r>
              <a:rPr lang="en-GB" sz="1300" dirty="0">
                <a:latin typeface="Comic Sans MS" panose="030F0702030302020204" pitchFamily="66" charset="0"/>
              </a:rPr>
              <a:t>Enable children to understand Christianity as a living world faith, by exploring theological concepts through biblical texts. </a:t>
            </a:r>
          </a:p>
          <a:p>
            <a:pPr marL="285750" indent="-285750">
              <a:buFont typeface="Arial" panose="020B0604020202020204" pitchFamily="34" charset="0"/>
              <a:buChar char="•"/>
            </a:pPr>
            <a:r>
              <a:rPr lang="en-GB" sz="1300" dirty="0">
                <a:latin typeface="Comic Sans MS" panose="030F0702030302020204" pitchFamily="66" charset="0"/>
              </a:rPr>
              <a:t>Learners to remember in the long term the content they have been taught and to integrate new knowledge into larger concepts by ‘Thinking for themselves’.  </a:t>
            </a:r>
          </a:p>
          <a:p>
            <a:pPr marL="285750" indent="-285750">
              <a:buFont typeface="Arial" panose="020B0604020202020204" pitchFamily="34" charset="0"/>
              <a:buChar char="•"/>
            </a:pPr>
            <a:r>
              <a:rPr lang="en-GB" sz="1300" dirty="0">
                <a:latin typeface="Comic Sans MS" panose="030F0702030302020204" pitchFamily="66" charset="0"/>
              </a:rPr>
              <a:t>Children will develop their own reflective skills to help them grow in their understanding of religion, beliefs and the human experience. </a:t>
            </a:r>
          </a:p>
          <a:p>
            <a:pPr marL="285750" indent="-285750">
              <a:buFont typeface="Arial" panose="020B0604020202020204" pitchFamily="34" charset="0"/>
              <a:buChar char="•"/>
            </a:pPr>
            <a:r>
              <a:rPr lang="en-GB" sz="1300" dirty="0">
                <a:latin typeface="Comic Sans MS" panose="030F0702030302020204" pitchFamily="66" charset="0"/>
              </a:rPr>
              <a:t>As a school, we also use the Leicestershire Agreed Syllabus to support the children’s understanding of a range of religious practices or world views. The impact of this resource aims that children will apply their knowledge of a variety of religions to explain their significance and ask questions.</a:t>
            </a:r>
          </a:p>
          <a:p>
            <a:pPr marL="285750" indent="-285750">
              <a:buFont typeface="Arial" panose="020B0604020202020204" pitchFamily="34" charset="0"/>
              <a:buChar char="•"/>
            </a:pPr>
            <a:r>
              <a:rPr lang="en-GB" sz="1300" dirty="0">
                <a:latin typeface="Comic Sans MS" panose="030F0702030302020204" pitchFamily="66" charset="0"/>
              </a:rPr>
              <a:t>RE is enhanced by the use of floor books in KS1 to collate information that captures the discussion and pupil voice aspect of teaching RE. It allows us to retain those key questions and share the discussions we have. </a:t>
            </a:r>
          </a:p>
          <a:p>
            <a:pPr marL="285750" indent="-285750">
              <a:buFont typeface="Arial" panose="020B0604020202020204" pitchFamily="34" charset="0"/>
              <a:buChar char="•"/>
            </a:pPr>
            <a:r>
              <a:rPr lang="en-GB" sz="1300" dirty="0">
                <a:latin typeface="Comic Sans MS" panose="030F0702030302020204" pitchFamily="66" charset="0"/>
              </a:rPr>
              <a:t>In our classrooms we have whole school and individual class displays designed to aid children through each key question we are looking at. It also reflects the Understanding Christianity Big Frieze Timeline. </a:t>
            </a:r>
          </a:p>
          <a:p>
            <a:pPr marL="285750" indent="-285750">
              <a:buFont typeface="Arial" panose="020B0604020202020204" pitchFamily="34" charset="0"/>
              <a:buChar char="•"/>
            </a:pPr>
            <a:r>
              <a:rPr lang="en-GB" sz="1300" dirty="0">
                <a:latin typeface="Comic Sans MS" panose="030F0702030302020204" pitchFamily="66" charset="0"/>
              </a:rPr>
              <a:t>Weekly lessons following a 2 year rolling programme to enable the children to build upon prior knowledge.</a:t>
            </a:r>
          </a:p>
          <a:p>
            <a:pPr marL="285750" indent="-285750">
              <a:buFont typeface="Arial" panose="020B0604020202020204" pitchFamily="34" charset="0"/>
              <a:buChar char="•"/>
            </a:pPr>
            <a:r>
              <a:rPr lang="en-GB" sz="1300" dirty="0">
                <a:latin typeface="Comic Sans MS" panose="030F0702030302020204" pitchFamily="66" charset="0"/>
              </a:rPr>
              <a:t>Trips and guest speakers arranged across the school to ensure opportunities to experience different faiths.</a:t>
            </a:r>
          </a:p>
          <a:p>
            <a:pPr marL="285750" indent="-285750">
              <a:buFont typeface="Arial" panose="020B0604020202020204" pitchFamily="34" charset="0"/>
              <a:buChar char="•"/>
            </a:pPr>
            <a:r>
              <a:rPr lang="en-GB" sz="1300" dirty="0">
                <a:latin typeface="Comic Sans MS" panose="030F0702030302020204" pitchFamily="66" charset="0"/>
              </a:rPr>
              <a:t>Collaboration with the BESKILLED so that children have increased opportunities.</a:t>
            </a:r>
          </a:p>
        </p:txBody>
      </p:sp>
      <p:sp>
        <p:nvSpPr>
          <p:cNvPr id="92" name="Google Shape;92;p1"/>
          <p:cNvSpPr/>
          <p:nvPr/>
        </p:nvSpPr>
        <p:spPr>
          <a:xfrm>
            <a:off x="97675" y="3001296"/>
            <a:ext cx="2129400" cy="2395959"/>
          </a:xfrm>
          <a:prstGeom prst="rect">
            <a:avLst/>
          </a:prstGeom>
          <a:solidFill>
            <a:srgbClr val="C5EDD4"/>
          </a:solidFill>
          <a:ln w="12700" cap="flat" cmpd="sng">
            <a:solidFill>
              <a:srgbClr val="548135"/>
            </a:solidFill>
            <a:prstDash val="solid"/>
            <a:miter lim="800000"/>
            <a:headEnd type="none" w="sm" len="sm"/>
            <a:tailEnd type="none" w="sm" len="sm"/>
          </a:ln>
        </p:spPr>
        <p:txBody>
          <a:bodyPr spcFirstLastPara="1" wrap="square" lIns="91425" tIns="45700" rIns="91425" bIns="45700" anchor="ctr" anchorCtr="0">
            <a:noAutofit/>
          </a:bodyPr>
          <a:lstStyle/>
          <a:p>
            <a:pPr>
              <a:buSzPts val="1100"/>
            </a:pPr>
            <a:r>
              <a:rPr lang="en-GB" sz="1000" dirty="0">
                <a:latin typeface="Comic Sans MS" panose="030F0702030302020204" pitchFamily="66" charset="0"/>
              </a:rPr>
              <a:t>RE at Long </a:t>
            </a:r>
            <a:r>
              <a:rPr lang="en-GB" sz="1000" dirty="0" err="1">
                <a:latin typeface="Comic Sans MS" panose="030F0702030302020204" pitchFamily="66" charset="0"/>
              </a:rPr>
              <a:t>Whatton</a:t>
            </a:r>
            <a:r>
              <a:rPr lang="en-GB" sz="1000" dirty="0">
                <a:latin typeface="Comic Sans MS" panose="030F0702030302020204" pitchFamily="66" charset="0"/>
              </a:rPr>
              <a:t> follows two programmes of Study for RE: one to focus on the deepening of children’s understanding of the Christian faith and another to share a breadth of knowledge about different faiths. Regardless of ability, from EYFS to Key Stage 2 pupils are taught knowledge, skills and understanding through developing an understanding of the principal religions represented in the UK, in line with the law. </a:t>
            </a:r>
          </a:p>
        </p:txBody>
      </p:sp>
      <p:sp>
        <p:nvSpPr>
          <p:cNvPr id="93" name="Google Shape;93;p1"/>
          <p:cNvSpPr/>
          <p:nvPr/>
        </p:nvSpPr>
        <p:spPr>
          <a:xfrm>
            <a:off x="2313708" y="5423625"/>
            <a:ext cx="2448899" cy="1383483"/>
          </a:xfrm>
          <a:prstGeom prst="rect">
            <a:avLst/>
          </a:prstGeom>
          <a:solidFill>
            <a:srgbClr val="E3D3E2"/>
          </a:solidFill>
          <a:ln w="12700" cap="flat" cmpd="sng">
            <a:solidFill>
              <a:srgbClr val="7030A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dirty="0">
                <a:solidFill>
                  <a:schemeClr val="dk1"/>
                </a:solidFill>
                <a:latin typeface="Comic Sans MS"/>
                <a:ea typeface="Comic Sans MS"/>
                <a:cs typeface="Comic Sans MS"/>
                <a:sym typeface="Comic Sans MS"/>
              </a:rPr>
              <a:t>Our aim at Long </a:t>
            </a:r>
            <a:r>
              <a:rPr lang="en-GB" sz="1100" b="0" i="0" u="none" strike="noStrike" cap="none" dirty="0" err="1">
                <a:solidFill>
                  <a:schemeClr val="dk1"/>
                </a:solidFill>
                <a:latin typeface="Comic Sans MS"/>
                <a:ea typeface="Comic Sans MS"/>
                <a:cs typeface="Comic Sans MS"/>
                <a:sym typeface="Comic Sans MS"/>
              </a:rPr>
              <a:t>Whatton</a:t>
            </a:r>
            <a:r>
              <a:rPr lang="en-GB" sz="1100" b="0" i="0" u="none" strike="noStrike" cap="none" dirty="0">
                <a:solidFill>
                  <a:schemeClr val="dk1"/>
                </a:solidFill>
                <a:latin typeface="Comic Sans MS"/>
                <a:ea typeface="Comic Sans MS"/>
                <a:cs typeface="Comic Sans MS"/>
                <a:sym typeface="Comic Sans MS"/>
              </a:rPr>
              <a:t> is to ensure quality PE through assessment, external and internal sporting opportunities, lunchtime and after school enhancement with the aim to nurture physical, social, emotional and spiritual well-being.   </a:t>
            </a:r>
            <a:endParaRPr sz="1100" b="0" i="0" u="none" strike="noStrike" cap="none" dirty="0">
              <a:solidFill>
                <a:schemeClr val="dk1"/>
              </a:solidFill>
              <a:latin typeface="Comic Sans MS"/>
              <a:ea typeface="Comic Sans MS"/>
              <a:cs typeface="Comic Sans MS"/>
              <a:sym typeface="Comic Sans MS"/>
            </a:endParaRPr>
          </a:p>
        </p:txBody>
      </p:sp>
      <p:sp>
        <p:nvSpPr>
          <p:cNvPr id="94" name="Google Shape;94;p1"/>
          <p:cNvSpPr/>
          <p:nvPr/>
        </p:nvSpPr>
        <p:spPr>
          <a:xfrm>
            <a:off x="4849240" y="5432235"/>
            <a:ext cx="7254773" cy="1383484"/>
          </a:xfrm>
          <a:prstGeom prst="rect">
            <a:avLst/>
          </a:prstGeom>
          <a:solidFill>
            <a:srgbClr val="E3D3E2"/>
          </a:solidFill>
          <a:ln w="12700" cap="flat" cmpd="sng">
            <a:solidFill>
              <a:srgbClr val="7030A0"/>
            </a:solidFill>
            <a:prstDash val="solid"/>
            <a:miter lim="800000"/>
            <a:headEnd type="none" w="sm" len="sm"/>
            <a:tailEnd type="none" w="sm" len="sm"/>
          </a:ln>
        </p:spPr>
        <p:txBody>
          <a:bodyPr spcFirstLastPara="1" wrap="square" lIns="91425" tIns="45700" rIns="91425" bIns="45700" anchor="ctr" anchorCtr="0">
            <a:noAutofit/>
          </a:bodyPr>
          <a:lstStyle/>
          <a:p>
            <a:pPr>
              <a:buClr>
                <a:schemeClr val="dk1"/>
              </a:buClr>
              <a:buSzPts val="1100"/>
            </a:pPr>
            <a:r>
              <a:rPr lang="en-GB" sz="1000" dirty="0">
                <a:latin typeface="Comic Sans MS" panose="030F0702030302020204" pitchFamily="66" charset="0"/>
              </a:rPr>
              <a:t>The children enjoy learning about other religions and why people choose, or choose not to follow a religion, respecting all. </a:t>
            </a:r>
            <a:br>
              <a:rPr lang="en-GB" sz="1000" dirty="0">
                <a:latin typeface="Comic Sans MS" panose="030F0702030302020204" pitchFamily="66" charset="0"/>
              </a:rPr>
            </a:br>
            <a:r>
              <a:rPr lang="en-GB" sz="1000" dirty="0">
                <a:latin typeface="Comic Sans MS" panose="030F0702030302020204" pitchFamily="66" charset="0"/>
              </a:rPr>
              <a:t>The work completed is of a high quality across the school no matter their ability or background and children Fly High. </a:t>
            </a:r>
            <a:br>
              <a:rPr lang="en-GB" sz="1000" dirty="0">
                <a:latin typeface="Comic Sans MS" panose="030F0702030302020204" pitchFamily="66" charset="0"/>
              </a:rPr>
            </a:br>
            <a:r>
              <a:rPr lang="en-GB" sz="1000" dirty="0">
                <a:latin typeface="Comic Sans MS" panose="030F0702030302020204" pitchFamily="66" charset="0"/>
              </a:rPr>
              <a:t>Through our teaching we continuously monitor children’s progress against expected attainment for their age, making formative and summative assessment where appropriate so that they can grow. </a:t>
            </a:r>
            <a:br>
              <a:rPr lang="en-GB" sz="1000" dirty="0">
                <a:latin typeface="Comic Sans MS" panose="030F0702030302020204" pitchFamily="66" charset="0"/>
              </a:rPr>
            </a:br>
            <a:r>
              <a:rPr lang="en-GB" sz="1000" dirty="0">
                <a:latin typeface="Comic Sans MS" panose="030F0702030302020204" pitchFamily="66" charset="0"/>
              </a:rPr>
              <a:t>Through their R.E. learning, the children are able to make connections between their own lives and those of others in their community and in the wider world, developing an understanding of other people’s cultures and ways of life. </a:t>
            </a:r>
            <a:br>
              <a:rPr lang="en-GB" sz="1000" dirty="0">
                <a:latin typeface="Comic Sans MS" panose="030F0702030302020204" pitchFamily="66" charset="0"/>
              </a:rPr>
            </a:br>
            <a:r>
              <a:rPr lang="en-GB" sz="1000" dirty="0">
                <a:latin typeface="Comic Sans MS" panose="030F0702030302020204" pitchFamily="66" charset="0"/>
              </a:rPr>
              <a:t>R.E. is invaluable in an ever changing world where our children grow as enthusiastic and confident learners.</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488</TotalTime>
  <Words>727</Words>
  <Application>Microsoft Office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Comic Sans MS</vt:lpstr>
      <vt:lpstr>Office Theme</vt:lpstr>
      <vt:lpstr>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c:title>
  <dc:creator>Teacher-Lap</dc:creator>
  <cp:lastModifiedBy>pplummer</cp:lastModifiedBy>
  <cp:revision>6</cp:revision>
  <dcterms:created xsi:type="dcterms:W3CDTF">2022-05-08T20:15:50Z</dcterms:created>
  <dcterms:modified xsi:type="dcterms:W3CDTF">2025-04-02T20:02:43Z</dcterms:modified>
</cp:coreProperties>
</file>